
<file path=[Content_Types].xml><?xml version="1.0" encoding="utf-8"?>
<Types xmlns="http://schemas.openxmlformats.org/package/2006/content-types">
  <Default Extension="png" ContentType="image/png"/>
  <Default Extension="emf" ContentType="image/x-emf"/>
  <Default Extension="jpeg" ContentType="image/jpeg"/>
  <Default Extension="m4a" ContentType="audio/mp4"/>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55"/>
  </p:notesMasterIdLst>
  <p:sldIdLst>
    <p:sldId id="256" r:id="rId2"/>
    <p:sldId id="257" r:id="rId3"/>
    <p:sldId id="298" r:id="rId4"/>
    <p:sldId id="337" r:id="rId5"/>
    <p:sldId id="259" r:id="rId6"/>
    <p:sldId id="338" r:id="rId7"/>
    <p:sldId id="299" r:id="rId8"/>
    <p:sldId id="318" r:id="rId9"/>
    <p:sldId id="329" r:id="rId10"/>
    <p:sldId id="265" r:id="rId11"/>
    <p:sldId id="300" r:id="rId12"/>
    <p:sldId id="330" r:id="rId13"/>
    <p:sldId id="267" r:id="rId14"/>
    <p:sldId id="339" r:id="rId15"/>
    <p:sldId id="340" r:id="rId16"/>
    <p:sldId id="341" r:id="rId17"/>
    <p:sldId id="305" r:id="rId18"/>
    <p:sldId id="273" r:id="rId19"/>
    <p:sldId id="277" r:id="rId20"/>
    <p:sldId id="306" r:id="rId21"/>
    <p:sldId id="279" r:id="rId22"/>
    <p:sldId id="307" r:id="rId23"/>
    <p:sldId id="309" r:id="rId24"/>
    <p:sldId id="301" r:id="rId25"/>
    <p:sldId id="342" r:id="rId26"/>
    <p:sldId id="343" r:id="rId27"/>
    <p:sldId id="281" r:id="rId28"/>
    <p:sldId id="336" r:id="rId29"/>
    <p:sldId id="324" r:id="rId30"/>
    <p:sldId id="344" r:id="rId31"/>
    <p:sldId id="333" r:id="rId32"/>
    <p:sldId id="351" r:id="rId33"/>
    <p:sldId id="320" r:id="rId34"/>
    <p:sldId id="345" r:id="rId35"/>
    <p:sldId id="346" r:id="rId36"/>
    <p:sldId id="285" r:id="rId37"/>
    <p:sldId id="291" r:id="rId38"/>
    <p:sldId id="308" r:id="rId39"/>
    <p:sldId id="293" r:id="rId40"/>
    <p:sldId id="302" r:id="rId41"/>
    <p:sldId id="321" r:id="rId42"/>
    <p:sldId id="327" r:id="rId43"/>
    <p:sldId id="290" r:id="rId44"/>
    <p:sldId id="303" r:id="rId45"/>
    <p:sldId id="328" r:id="rId46"/>
    <p:sldId id="292" r:id="rId47"/>
    <p:sldId id="347" r:id="rId48"/>
    <p:sldId id="348" r:id="rId49"/>
    <p:sldId id="349" r:id="rId50"/>
    <p:sldId id="350" r:id="rId51"/>
    <p:sldId id="297" r:id="rId52"/>
    <p:sldId id="352" r:id="rId53"/>
    <p:sldId id="353"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9tzS9AdQOXUTCWzfVfAdnw==" hashData="fiXlsjGEwaTYlB70D6QFKNYruzV9BQXiGljTH2IlyNMJ9O5imn4O3inn4mTBObwfH8cqHxJGJKtQyBsVcPVBjw=="/>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490"/>
    <p:restoredTop sz="68590"/>
  </p:normalViewPr>
  <p:slideViewPr>
    <p:cSldViewPr snapToGrid="0" snapToObjects="1">
      <p:cViewPr varScale="1">
        <p:scale>
          <a:sx n="71" d="100"/>
          <a:sy n="71" d="100"/>
        </p:scale>
        <p:origin x="1352"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F94CF3-2BBF-AA4A-915A-C617D9CF8924}" type="datetimeFigureOut">
              <a:rPr lang="en-US" smtClean="0"/>
              <a:t>9/4/19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CD54EF-5EA7-B24D-A4DC-5335C33AAAC9}" type="slidenum">
              <a:rPr lang="en-US" smtClean="0"/>
              <a:t>‹#›</a:t>
            </a:fld>
            <a:endParaRPr lang="en-US"/>
          </a:p>
        </p:txBody>
      </p:sp>
    </p:spTree>
    <p:extLst>
      <p:ext uri="{BB962C8B-B14F-4D97-AF65-F5344CB8AC3E}">
        <p14:creationId xmlns:p14="http://schemas.microsoft.com/office/powerpoint/2010/main" val="193383458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CD54EF-5EA7-B24D-A4DC-5335C33AAAC9}" type="slidenum">
              <a:rPr lang="en-US" smtClean="0"/>
              <a:t>1</a:t>
            </a:fld>
            <a:endParaRPr lang="en-US"/>
          </a:p>
        </p:txBody>
      </p:sp>
    </p:spTree>
    <p:extLst>
      <p:ext uri="{BB962C8B-B14F-4D97-AF65-F5344CB8AC3E}">
        <p14:creationId xmlns:p14="http://schemas.microsoft.com/office/powerpoint/2010/main" val="3396265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use questions, the </a:t>
            </a:r>
            <a:r>
              <a:rPr lang="en-US" sz="1200" b="1" kern="1200" dirty="0">
                <a:solidFill>
                  <a:schemeClr val="tx1"/>
                </a:solidFill>
                <a:effectLst/>
                <a:latin typeface="+mn-lt"/>
                <a:ea typeface="+mn-ea"/>
                <a:cs typeface="+mn-cs"/>
              </a:rPr>
              <a:t>Listening Task Poster </a:t>
            </a:r>
            <a:r>
              <a:rPr lang="en-US" sz="1200" kern="1200" dirty="0">
                <a:solidFill>
                  <a:schemeClr val="tx1"/>
                </a:solidFill>
                <a:effectLst/>
                <a:latin typeface="+mn-lt"/>
                <a:ea typeface="+mn-ea"/>
                <a:cs typeface="+mn-cs"/>
              </a:rPr>
              <a:t>and the </a:t>
            </a:r>
            <a:r>
              <a:rPr lang="en-US" sz="1200" b="1" kern="1200" dirty="0">
                <a:solidFill>
                  <a:schemeClr val="tx1"/>
                </a:solidFill>
                <a:effectLst/>
                <a:latin typeface="+mn-lt"/>
                <a:ea typeface="+mn-ea"/>
                <a:cs typeface="+mn-cs"/>
              </a:rPr>
              <a:t>Constructive Conversation Norms Poster </a:t>
            </a:r>
            <a:r>
              <a:rPr lang="en-US" sz="1200" kern="1200" dirty="0">
                <a:solidFill>
                  <a:schemeClr val="tx1"/>
                </a:solidFill>
                <a:effectLst/>
                <a:latin typeface="+mn-lt"/>
                <a:ea typeface="+mn-ea"/>
                <a:cs typeface="+mn-cs"/>
              </a:rPr>
              <a:t>to guide students through an analysis of what makes this a </a:t>
            </a:r>
            <a:r>
              <a:rPr lang="en-US" sz="1200" b="1" kern="1200" dirty="0">
                <a:solidFill>
                  <a:schemeClr val="tx1"/>
                </a:solidFill>
                <a:effectLst/>
                <a:latin typeface="+mn-lt"/>
                <a:ea typeface="+mn-ea"/>
                <a:cs typeface="+mn-cs"/>
              </a:rPr>
              <a:t>Model </a:t>
            </a:r>
            <a:r>
              <a:rPr lang="en-US" sz="1200" kern="1200" dirty="0">
                <a:solidFill>
                  <a:schemeClr val="tx1"/>
                </a:solidFill>
                <a:effectLst/>
                <a:latin typeface="+mn-lt"/>
                <a:ea typeface="+mn-ea"/>
                <a:cs typeface="+mn-cs"/>
              </a:rPr>
              <a:t>Constructive Conversation for the skill of </a:t>
            </a:r>
            <a:r>
              <a:rPr lang="en-US" sz="1200" b="1" kern="1200" dirty="0">
                <a:solidFill>
                  <a:schemeClr val="tx1"/>
                </a:solidFill>
                <a:effectLst/>
                <a:latin typeface="+mn-lt"/>
                <a:ea typeface="+mn-ea"/>
                <a:cs typeface="+mn-cs"/>
              </a:rPr>
              <a:t>CREATE. </a:t>
            </a:r>
            <a:r>
              <a:rPr lang="en-US" sz="1200" kern="1200" dirty="0">
                <a:solidFill>
                  <a:schemeClr val="tx1"/>
                </a:solidFill>
                <a:effectLst/>
                <a:latin typeface="+mn-lt"/>
                <a:ea typeface="+mn-ea"/>
                <a:cs typeface="+mn-cs"/>
              </a:rPr>
              <a:t>Teacher will also discuss how the following norms were used during the conversation: </a:t>
            </a:r>
            <a:endParaRPr lang="en-US" dirty="0"/>
          </a:p>
          <a:p>
            <a:r>
              <a:rPr lang="en-US" sz="1200" i="1" kern="1200" dirty="0">
                <a:solidFill>
                  <a:schemeClr val="tx1"/>
                </a:solidFill>
                <a:effectLst/>
                <a:latin typeface="+mn-lt"/>
                <a:ea typeface="+mn-ea"/>
                <a:cs typeface="+mn-cs"/>
              </a:rPr>
              <a:t>Use your think time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Use the language of the skill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10</a:t>
            </a:fld>
            <a:endParaRPr lang="en-US" dirty="0"/>
          </a:p>
        </p:txBody>
      </p:sp>
    </p:spTree>
    <p:extLst>
      <p:ext uri="{BB962C8B-B14F-4D97-AF65-F5344CB8AC3E}">
        <p14:creationId xmlns:p14="http://schemas.microsoft.com/office/powerpoint/2010/main" val="2632973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Teacher refers to the </a:t>
            </a:r>
            <a:r>
              <a:rPr lang="en-US" sz="1200" b="1" kern="1200" dirty="0">
                <a:solidFill>
                  <a:schemeClr val="tx1"/>
                </a:solidFill>
                <a:effectLst/>
                <a:latin typeface="+mn-lt"/>
                <a:ea typeface="+mn-ea"/>
                <a:cs typeface="+mn-cs"/>
              </a:rPr>
              <a:t>Listening Task Poster-­‐‑CREATE </a:t>
            </a:r>
            <a:r>
              <a:rPr lang="en-US" sz="1200" kern="1200" dirty="0">
                <a:solidFill>
                  <a:schemeClr val="tx1"/>
                </a:solidFill>
                <a:effectLst/>
                <a:latin typeface="+mn-lt"/>
                <a:ea typeface="+mn-ea"/>
                <a:cs typeface="+mn-cs"/>
              </a:rPr>
              <a:t>and read each step aloud. </a:t>
            </a:r>
            <a:r>
              <a:rPr lang="en-US" sz="1200" i="1" kern="1200" dirty="0">
                <a:solidFill>
                  <a:schemeClr val="tx1"/>
                </a:solidFill>
                <a:effectLst/>
                <a:latin typeface="+mn-lt"/>
                <a:ea typeface="+mn-ea"/>
                <a:cs typeface="+mn-cs"/>
              </a:rPr>
              <a:t>While you are listening to my partner and me, listen for the following: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11</a:t>
            </a:fld>
            <a:endParaRPr lang="en-US"/>
          </a:p>
        </p:txBody>
      </p:sp>
    </p:spTree>
    <p:extLst>
      <p:ext uri="{BB962C8B-B14F-4D97-AF65-F5344CB8AC3E}">
        <p14:creationId xmlns:p14="http://schemas.microsoft.com/office/powerpoint/2010/main" val="873878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Show a video of students having the model conversation (optional)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Student volunteer and teacher read model script </a:t>
            </a:r>
          </a:p>
          <a:p>
            <a:pPr lvl="1"/>
            <a:endParaRPr lang="en-US" sz="1200" kern="1200" dirty="0">
              <a:solidFill>
                <a:schemeClr val="tx1"/>
              </a:solidFill>
              <a:effectLst/>
              <a:latin typeface="+mn-lt"/>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a:t>
            </a:fld>
            <a:endParaRPr lang="en-US"/>
          </a:p>
        </p:txBody>
      </p:sp>
    </p:spTree>
    <p:extLst>
      <p:ext uri="{BB962C8B-B14F-4D97-AF65-F5344CB8AC3E}">
        <p14:creationId xmlns:p14="http://schemas.microsoft.com/office/powerpoint/2010/main" val="647574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use questions, the </a:t>
            </a:r>
            <a:r>
              <a:rPr lang="en-US" sz="1200" b="1" kern="1200" dirty="0">
                <a:solidFill>
                  <a:schemeClr val="tx1"/>
                </a:solidFill>
                <a:effectLst/>
                <a:latin typeface="+mn-lt"/>
                <a:ea typeface="+mn-ea"/>
                <a:cs typeface="+mn-cs"/>
              </a:rPr>
              <a:t>Listening Task Poster </a:t>
            </a:r>
            <a:r>
              <a:rPr lang="en-US" sz="1200" kern="1200" dirty="0">
                <a:solidFill>
                  <a:schemeClr val="tx1"/>
                </a:solidFill>
                <a:effectLst/>
                <a:latin typeface="+mn-lt"/>
                <a:ea typeface="+mn-ea"/>
                <a:cs typeface="+mn-cs"/>
              </a:rPr>
              <a:t>and the </a:t>
            </a:r>
            <a:r>
              <a:rPr lang="en-US" sz="1200" b="1" kern="1200" dirty="0">
                <a:solidFill>
                  <a:schemeClr val="tx1"/>
                </a:solidFill>
                <a:effectLst/>
                <a:latin typeface="+mn-lt"/>
                <a:ea typeface="+mn-ea"/>
                <a:cs typeface="+mn-cs"/>
              </a:rPr>
              <a:t>Conversation Norms Poster </a:t>
            </a:r>
            <a:r>
              <a:rPr lang="en-US" sz="1200" kern="1200" dirty="0">
                <a:solidFill>
                  <a:schemeClr val="tx1"/>
                </a:solidFill>
                <a:effectLst/>
                <a:latin typeface="+mn-lt"/>
                <a:ea typeface="+mn-ea"/>
                <a:cs typeface="+mn-cs"/>
              </a:rPr>
              <a:t>to guide students through an analysis of what makes this a </a:t>
            </a:r>
            <a:r>
              <a:rPr lang="en-US" sz="1200" b="1" kern="1200" dirty="0">
                <a:solidFill>
                  <a:schemeClr val="tx1"/>
                </a:solidFill>
                <a:effectLst/>
                <a:latin typeface="+mn-lt"/>
                <a:ea typeface="+mn-ea"/>
                <a:cs typeface="+mn-cs"/>
              </a:rPr>
              <a:t>Non-­‐‑Model </a:t>
            </a:r>
            <a:r>
              <a:rPr lang="en-US" sz="1200" kern="1200" dirty="0">
                <a:solidFill>
                  <a:schemeClr val="tx1"/>
                </a:solidFill>
                <a:effectLst/>
                <a:latin typeface="+mn-lt"/>
                <a:ea typeface="+mn-ea"/>
                <a:cs typeface="+mn-cs"/>
              </a:rPr>
              <a:t>Constructive Conversation for the skill of </a:t>
            </a:r>
            <a:r>
              <a:rPr lang="en-US" sz="1200" b="1" kern="1200" dirty="0">
                <a:solidFill>
                  <a:schemeClr val="tx1"/>
                </a:solidFill>
                <a:effectLst/>
                <a:latin typeface="+mn-lt"/>
                <a:ea typeface="+mn-ea"/>
                <a:cs typeface="+mn-cs"/>
              </a:rPr>
              <a:t>CREATE. </a:t>
            </a:r>
            <a:r>
              <a:rPr lang="en-US" sz="1200" kern="1200" dirty="0">
                <a:solidFill>
                  <a:schemeClr val="tx1"/>
                </a:solidFill>
                <a:effectLst/>
                <a:latin typeface="+mn-lt"/>
                <a:ea typeface="+mn-ea"/>
                <a:cs typeface="+mn-cs"/>
              </a:rPr>
              <a:t>Teacher will also discuss how the following norms were used during the conversation: </a:t>
            </a:r>
            <a:endParaRPr lang="en-US" dirty="0"/>
          </a:p>
          <a:p>
            <a:r>
              <a:rPr lang="en-US" sz="1200" i="1" kern="1200" dirty="0">
                <a:solidFill>
                  <a:schemeClr val="tx1"/>
                </a:solidFill>
                <a:effectLst/>
                <a:latin typeface="+mn-lt"/>
                <a:ea typeface="+mn-ea"/>
                <a:cs typeface="+mn-cs"/>
              </a:rPr>
              <a:t>Use your think time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Use the language of the skill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13</a:t>
            </a:fld>
            <a:endParaRPr lang="en-US" dirty="0"/>
          </a:p>
        </p:txBody>
      </p:sp>
    </p:spTree>
    <p:extLst>
      <p:ext uri="{BB962C8B-B14F-4D97-AF65-F5344CB8AC3E}">
        <p14:creationId xmlns:p14="http://schemas.microsoft.com/office/powerpoint/2010/main" val="2632973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CREATE </a:t>
            </a:r>
            <a:r>
              <a:rPr lang="en-US" sz="1200" i="1" kern="1200" dirty="0">
                <a:solidFill>
                  <a:schemeClr val="tx1"/>
                </a:solidFill>
                <a:effectLst/>
                <a:latin typeface="+mn-lt"/>
                <a:ea typeface="+mn-ea"/>
                <a:cs typeface="+mn-cs"/>
              </a:rPr>
              <a:t>while playing a game.</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14</a:t>
            </a:fld>
            <a:endParaRPr lang="en-US"/>
          </a:p>
        </p:txBody>
      </p:sp>
    </p:spTree>
    <p:extLst>
      <p:ext uri="{BB962C8B-B14F-4D97-AF65-F5344CB8AC3E}">
        <p14:creationId xmlns:p14="http://schemas.microsoft.com/office/powerpoint/2010/main" val="174689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15</a:t>
            </a:fld>
            <a:endParaRPr lang="en-US"/>
          </a:p>
        </p:txBody>
      </p:sp>
    </p:spTree>
    <p:extLst>
      <p:ext uri="{BB962C8B-B14F-4D97-AF65-F5344CB8AC3E}">
        <p14:creationId xmlns:p14="http://schemas.microsoft.com/office/powerpoint/2010/main" val="25227322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16</a:t>
            </a:fld>
            <a:endParaRPr lang="en-US"/>
          </a:p>
        </p:txBody>
      </p:sp>
    </p:spTree>
    <p:extLst>
      <p:ext uri="{BB962C8B-B14F-4D97-AF65-F5344CB8AC3E}">
        <p14:creationId xmlns:p14="http://schemas.microsoft.com/office/powerpoint/2010/main" val="2541774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engaged in a Constructive Conversation using the Constructive Conversation Skill-­‐‑</a:t>
            </a:r>
            <a:r>
              <a:rPr lang="en-US" sz="1200" b="1" i="1" kern="1200" dirty="0">
                <a:solidFill>
                  <a:schemeClr val="tx1"/>
                </a:solidFill>
                <a:effectLst/>
                <a:latin typeface="+mn-lt"/>
                <a:ea typeface="+mn-ea"/>
                <a:cs typeface="+mn-cs"/>
              </a:rPr>
              <a:t>CREATE</a:t>
            </a:r>
            <a:r>
              <a:rPr lang="en-US" sz="1200" i="1" kern="1200" dirty="0">
                <a:solidFill>
                  <a:schemeClr val="tx1"/>
                </a:solidFill>
                <a:effectLst/>
                <a:latin typeface="+mn-lt"/>
                <a:ea typeface="+mn-ea"/>
                <a:cs typeface="+mn-cs"/>
              </a:rPr>
              <a:t>. We took turns and shared ideas based on a visual text. </a:t>
            </a:r>
            <a:endParaRPr lang="en-US" dirty="0"/>
          </a:p>
          <a:p>
            <a:r>
              <a:rPr lang="en-US" sz="1200" kern="1200" dirty="0">
                <a:solidFill>
                  <a:schemeClr val="tx1"/>
                </a:solidFill>
                <a:effectLst/>
                <a:latin typeface="+mn-lt"/>
                <a:ea typeface="+mn-ea"/>
                <a:cs typeface="+mn-cs"/>
              </a:rPr>
              <a:t>Teacher will ask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CREATE</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your think time</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the language of the skill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 </a:t>
            </a:r>
          </a:p>
          <a:p>
            <a:r>
              <a:rPr lang="en-US" sz="1200" i="1" kern="1200" dirty="0">
                <a:solidFill>
                  <a:schemeClr val="tx1"/>
                </a:solidFill>
                <a:effectLst/>
                <a:latin typeface="+mn-lt"/>
                <a:ea typeface="+mn-ea"/>
                <a:cs typeface="+mn-cs"/>
              </a:rPr>
              <a:t>Identify three things that you did to meet today’s objective </a:t>
            </a:r>
          </a:p>
          <a:p>
            <a:r>
              <a:rPr lang="en-US" sz="1200" i="1" kern="1200" dirty="0">
                <a:solidFill>
                  <a:schemeClr val="tx1"/>
                </a:solidFill>
                <a:effectLst/>
                <a:latin typeface="+mn-lt"/>
                <a:ea typeface="+mn-ea"/>
                <a:cs typeface="+mn-cs"/>
              </a:rPr>
              <a:t>Share and explain the three things to your partner </a:t>
            </a:r>
          </a:p>
          <a:p>
            <a:endParaRPr lang="en-US" dirty="0"/>
          </a:p>
          <a:p>
            <a:r>
              <a:rPr lang="en-US" sz="1200" kern="1200" dirty="0">
                <a:solidFill>
                  <a:schemeClr val="tx1"/>
                </a:solidFill>
                <a:effectLst/>
                <a:latin typeface="+mn-lt"/>
                <a:ea typeface="+mn-ea"/>
                <a:cs typeface="+mn-cs"/>
              </a:rPr>
              <a:t>Teacher calls on three students and they tell the class what was done today. </a:t>
            </a:r>
            <a:endParaRPr lang="en-US" dirty="0"/>
          </a:p>
          <a:p>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92DC05E7-F875-C14A-B5D4-B200F080DD76}" type="slidenum">
              <a:rPr lang="en-US" smtClean="0"/>
              <a:t>17</a:t>
            </a:fld>
            <a:endParaRPr lang="en-US"/>
          </a:p>
        </p:txBody>
      </p:sp>
    </p:spTree>
    <p:extLst>
      <p:ext uri="{BB962C8B-B14F-4D97-AF65-F5344CB8AC3E}">
        <p14:creationId xmlns:p14="http://schemas.microsoft.com/office/powerpoint/2010/main" val="1186347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18</a:t>
            </a:fld>
            <a:endParaRPr lang="en-US"/>
          </a:p>
        </p:txBody>
      </p:sp>
    </p:spTree>
    <p:extLst>
      <p:ext uri="{BB962C8B-B14F-4D97-AF65-F5344CB8AC3E}">
        <p14:creationId xmlns:p14="http://schemas.microsoft.com/office/powerpoint/2010/main" val="2278485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Today we are going to review the Constructive Conversation Skill-­‐‑</a:t>
            </a:r>
            <a:r>
              <a:rPr lang="en-US" sz="1200" b="1" i="1" kern="1200" dirty="0">
                <a:solidFill>
                  <a:schemeClr val="tx1"/>
                </a:solidFill>
                <a:effectLst/>
                <a:latin typeface="+mn-lt"/>
                <a:ea typeface="+mn-ea"/>
                <a:cs typeface="+mn-cs"/>
              </a:rPr>
              <a:t>CREATE</a:t>
            </a:r>
            <a:r>
              <a:rPr lang="en-US" sz="1200" i="1" kern="1200" dirty="0">
                <a:solidFill>
                  <a:schemeClr val="tx1"/>
                </a:solidFill>
                <a:effectLst/>
                <a:latin typeface="+mn-lt"/>
                <a:ea typeface="+mn-ea"/>
                <a:cs typeface="+mn-cs"/>
              </a:rPr>
              <a:t>. When we create, we say what we notice about something.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19</a:t>
            </a:fld>
            <a:endParaRPr lang="en-US"/>
          </a:p>
        </p:txBody>
      </p:sp>
    </p:spTree>
    <p:extLst>
      <p:ext uri="{BB962C8B-B14F-4D97-AF65-F5344CB8AC3E}">
        <p14:creationId xmlns:p14="http://schemas.microsoft.com/office/powerpoint/2010/main" val="1740676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are going to be introduced to the Constructive Conversation</a:t>
            </a:r>
            <a:r>
              <a:rPr lang="en-US" baseline="0" dirty="0"/>
              <a:t> Skill that will help us communicate ideas that we create and learn from each other.  That Constructive Conversation Skill is CREATE.  When we create, we say what we think or notice about something.  We will also establish conversation norms to ensure good listening and speaking skills.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a:t>
            </a:fld>
            <a:endParaRPr lang="en-US"/>
          </a:p>
        </p:txBody>
      </p:sp>
    </p:spTree>
    <p:extLst>
      <p:ext uri="{BB962C8B-B14F-4D97-AF65-F5344CB8AC3E}">
        <p14:creationId xmlns:p14="http://schemas.microsoft.com/office/powerpoint/2010/main" val="504347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Let’s review the Conversation Norms Poster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Today, we will focus on: </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the language of the skill</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your conversation voice</a:t>
            </a:r>
          </a:p>
          <a:p>
            <a:pPr marL="457200" marR="0" lvl="1" indent="0" algn="l" defTabSz="457200" rtl="0" eaLnBrk="1" fontAlgn="auto" latinLnBrk="0" hangingPunct="1">
              <a:lnSpc>
                <a:spcPct val="100000"/>
              </a:lnSpc>
              <a:spcBef>
                <a:spcPts val="0"/>
              </a:spcBef>
              <a:spcAft>
                <a:spcPts val="0"/>
              </a:spcAft>
              <a:buClrTx/>
              <a:buSzTx/>
              <a:buFont typeface="Arial"/>
              <a:buNone/>
              <a:tabLst/>
              <a:defRPr/>
            </a:pPr>
            <a:r>
              <a:rPr lang="en-US" b="1" baseline="0" dirty="0"/>
              <a:t>**Give examples for both.  Ask for student volunteers to model the two norms.</a:t>
            </a:r>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20</a:t>
            </a:fld>
            <a:endParaRPr lang="en-US"/>
          </a:p>
        </p:txBody>
      </p:sp>
    </p:spTree>
    <p:extLst>
      <p:ext uri="{BB962C8B-B14F-4D97-AF65-F5344CB8AC3E}">
        <p14:creationId xmlns:p14="http://schemas.microsoft.com/office/powerpoint/2010/main" val="35194496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21</a:t>
            </a:fld>
            <a:endParaRPr lang="en-US"/>
          </a:p>
        </p:txBody>
      </p:sp>
    </p:spTree>
    <p:extLst>
      <p:ext uri="{BB962C8B-B14F-4D97-AF65-F5344CB8AC3E}">
        <p14:creationId xmlns:p14="http://schemas.microsoft.com/office/powerpoint/2010/main" val="35518876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Review hand gesture for </a:t>
            </a:r>
            <a:r>
              <a:rPr lang="en-US" sz="1200" b="1" kern="1200" dirty="0">
                <a:solidFill>
                  <a:schemeClr val="tx1"/>
                </a:solidFill>
                <a:effectLst/>
                <a:latin typeface="+mn-lt"/>
                <a:ea typeface="+mn-ea"/>
                <a:cs typeface="+mn-cs"/>
              </a:rPr>
              <a:t>CREATE </a:t>
            </a:r>
            <a:r>
              <a:rPr lang="en-US" sz="1200" kern="1200" dirty="0">
                <a:solidFill>
                  <a:schemeClr val="tx1"/>
                </a:solidFill>
                <a:effectLst/>
                <a:latin typeface="+mn-lt"/>
                <a:ea typeface="+mn-ea"/>
                <a:cs typeface="+mn-cs"/>
              </a:rPr>
              <a:t>(teacher places her/his hands over her/his head and opens and closes his/her hands as if an idea is coming out of his/her head.)</a:t>
            </a:r>
            <a:br>
              <a:rPr lang="en-US" sz="1200" kern="1200" dirty="0">
                <a:solidFill>
                  <a:schemeClr val="tx1"/>
                </a:solidFill>
                <a:effectLst/>
                <a:latin typeface="+mn-lt"/>
                <a:ea typeface="+mn-ea"/>
                <a:cs typeface="+mn-cs"/>
              </a:rPr>
            </a:br>
            <a:r>
              <a:rPr lang="en-US" sz="1200" i="1" kern="1200" dirty="0">
                <a:solidFill>
                  <a:schemeClr val="tx1"/>
                </a:solidFill>
                <a:effectLst/>
                <a:latin typeface="+mn-lt"/>
                <a:ea typeface="+mn-ea"/>
                <a:cs typeface="+mn-cs"/>
              </a:rPr>
              <a:t>We use this gesture to show when we have a new idea. To help us remember the skill we are practicing, we use the corresponding phrase: “Sharing our ideas.” </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22</a:t>
            </a:fld>
            <a:endParaRPr lang="en-US"/>
          </a:p>
        </p:txBody>
      </p:sp>
    </p:spTree>
    <p:extLst>
      <p:ext uri="{BB962C8B-B14F-4D97-AF65-F5344CB8AC3E}">
        <p14:creationId xmlns:p14="http://schemas.microsoft.com/office/powerpoint/2010/main" val="13691574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Today I am going to model the Constructive Conversation Skill-­‐‑</a:t>
            </a:r>
            <a:r>
              <a:rPr lang="en-US" sz="1200" b="1" i="1" kern="1200" dirty="0">
                <a:solidFill>
                  <a:schemeClr val="tx1"/>
                </a:solidFill>
                <a:effectLst/>
                <a:latin typeface="+mn-lt"/>
                <a:ea typeface="+mn-ea"/>
                <a:cs typeface="+mn-cs"/>
              </a:rPr>
              <a:t>CREATE </a:t>
            </a:r>
            <a:r>
              <a:rPr lang="en-US" sz="1200" i="1" kern="1200" dirty="0">
                <a:solidFill>
                  <a:schemeClr val="tx1"/>
                </a:solidFill>
                <a:effectLst/>
                <a:latin typeface="+mn-lt"/>
                <a:ea typeface="+mn-ea"/>
                <a:cs typeface="+mn-cs"/>
              </a:rPr>
              <a:t>using these prompt and response starters. They will help us to communicate our ideas clearly. </a:t>
            </a:r>
            <a:r>
              <a:rPr lang="en-US" sz="1200" kern="1200" dirty="0">
                <a:solidFill>
                  <a:schemeClr val="tx1"/>
                </a:solidFill>
                <a:effectLst/>
                <a:latin typeface="+mn-lt"/>
                <a:ea typeface="+mn-ea"/>
                <a:cs typeface="+mn-cs"/>
              </a:rPr>
              <a:t>Have students round robin or chorally read previously charted prompt and response starters: </a:t>
            </a:r>
            <a:endParaRPr lang="en-US" dirty="0"/>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23</a:t>
            </a:fld>
            <a:endParaRPr lang="en-US"/>
          </a:p>
        </p:txBody>
      </p:sp>
    </p:spTree>
    <p:extLst>
      <p:ext uri="{BB962C8B-B14F-4D97-AF65-F5344CB8AC3E}">
        <p14:creationId xmlns:p14="http://schemas.microsoft.com/office/powerpoint/2010/main" val="12165512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Teacher refers to the </a:t>
            </a:r>
            <a:r>
              <a:rPr lang="en-US" sz="1200" b="1" kern="1200" dirty="0">
                <a:solidFill>
                  <a:schemeClr val="tx1"/>
                </a:solidFill>
                <a:effectLst/>
                <a:latin typeface="+mn-lt"/>
                <a:ea typeface="+mn-ea"/>
                <a:cs typeface="+mn-cs"/>
              </a:rPr>
              <a:t>Listening Task Poster-­‐‑CREATE </a:t>
            </a:r>
            <a:r>
              <a:rPr lang="en-US" sz="1200" kern="1200" dirty="0">
                <a:solidFill>
                  <a:schemeClr val="tx1"/>
                </a:solidFill>
                <a:effectLst/>
                <a:latin typeface="+mn-lt"/>
                <a:ea typeface="+mn-ea"/>
                <a:cs typeface="+mn-cs"/>
              </a:rPr>
              <a:t>and read each step aloud. </a:t>
            </a:r>
            <a:r>
              <a:rPr lang="en-US" sz="1200" i="1" kern="1200" dirty="0">
                <a:solidFill>
                  <a:schemeClr val="tx1"/>
                </a:solidFill>
                <a:effectLst/>
                <a:latin typeface="+mn-lt"/>
                <a:ea typeface="+mn-ea"/>
                <a:cs typeface="+mn-cs"/>
              </a:rPr>
              <a:t>While you are listening to my partner and me, listen for the following: </a:t>
            </a:r>
            <a:endParaRPr lang="en-US" dirty="0"/>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24</a:t>
            </a:fld>
            <a:endParaRPr lang="en-US"/>
          </a:p>
        </p:txBody>
      </p:sp>
    </p:spTree>
    <p:extLst>
      <p:ext uri="{BB962C8B-B14F-4D97-AF65-F5344CB8AC3E}">
        <p14:creationId xmlns:p14="http://schemas.microsoft.com/office/powerpoint/2010/main" val="1458875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Visual Text for Teacher Modeling. </a:t>
            </a:r>
            <a:r>
              <a:rPr lang="en-US" sz="1200" i="1" kern="1200" dirty="0">
                <a:solidFill>
                  <a:schemeClr val="tx1"/>
                </a:solidFill>
                <a:effectLst/>
                <a:latin typeface="+mn-lt"/>
                <a:ea typeface="+mn-ea"/>
                <a:cs typeface="+mn-cs"/>
              </a:rPr>
              <a:t>To model what a Constructive Conversation looks like we are going to use a visual text and address the prompt: </a:t>
            </a:r>
            <a:r>
              <a:rPr lang="en-US" sz="1200" b="1" i="1" kern="1200" dirty="0">
                <a:solidFill>
                  <a:schemeClr val="tx1"/>
                </a:solidFill>
                <a:effectLst/>
                <a:latin typeface="+mn-lt"/>
                <a:ea typeface="+mn-ea"/>
                <a:cs typeface="+mn-cs"/>
              </a:rPr>
              <a:t>What do you notice in the visual text? </a:t>
            </a:r>
            <a:r>
              <a:rPr lang="en-US" sz="1200" i="1" kern="1200" dirty="0">
                <a:solidFill>
                  <a:schemeClr val="tx1"/>
                </a:solidFill>
                <a:effectLst/>
                <a:latin typeface="+mn-lt"/>
                <a:ea typeface="+mn-ea"/>
                <a:cs typeface="+mn-cs"/>
              </a:rPr>
              <a:t>As we look at the visual text we will </a:t>
            </a:r>
            <a:r>
              <a:rPr lang="en-US" sz="1200" b="1" i="1" kern="1200" dirty="0">
                <a:solidFill>
                  <a:schemeClr val="tx1"/>
                </a:solidFill>
                <a:effectLst/>
                <a:latin typeface="+mn-lt"/>
                <a:ea typeface="+mn-ea"/>
                <a:cs typeface="+mn-cs"/>
              </a:rPr>
              <a:t>CREATE </a:t>
            </a:r>
            <a:r>
              <a:rPr lang="en-US" sz="1200" i="1" kern="1200" dirty="0">
                <a:solidFill>
                  <a:schemeClr val="tx1"/>
                </a:solidFill>
                <a:effectLst/>
                <a:latin typeface="+mn-lt"/>
                <a:ea typeface="+mn-ea"/>
                <a:cs typeface="+mn-cs"/>
              </a:rPr>
              <a:t>and share our own ideas. </a:t>
            </a:r>
            <a:endParaRPr lang="en-US" dirty="0"/>
          </a:p>
          <a:p>
            <a:endParaRPr lang="en-US" dirty="0"/>
          </a:p>
          <a:p>
            <a:r>
              <a:rPr lang="en-US" sz="1200" kern="1200" dirty="0">
                <a:solidFill>
                  <a:schemeClr val="tx1"/>
                </a:solidFill>
                <a:effectLst/>
                <a:latin typeface="+mn-lt"/>
                <a:ea typeface="+mn-ea"/>
                <a:cs typeface="+mn-cs"/>
              </a:rPr>
              <a:t>Model using think time and pointing at key elements of the visual text </a:t>
            </a:r>
            <a:endParaRPr lang="en-US" dirty="0"/>
          </a:p>
          <a:p>
            <a:r>
              <a:rPr lang="en-US" sz="1200" kern="1200" dirty="0">
                <a:solidFill>
                  <a:schemeClr val="tx1"/>
                </a:solidFill>
                <a:effectLst/>
                <a:latin typeface="+mn-lt"/>
                <a:ea typeface="+mn-ea"/>
                <a:cs typeface="+mn-cs"/>
              </a:rPr>
              <a:t>before reading the script.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Teacher will also discuss how the following norms were used during the conversation: </a:t>
            </a:r>
            <a:endParaRPr lang="en-US" dirty="0"/>
          </a:p>
          <a:p>
            <a:r>
              <a:rPr lang="en-US" sz="1200" i="1" kern="1200" dirty="0">
                <a:solidFill>
                  <a:schemeClr val="tx1"/>
                </a:solidFill>
                <a:effectLst/>
                <a:latin typeface="+mn-lt"/>
                <a:ea typeface="+mn-ea"/>
                <a:cs typeface="+mn-cs"/>
              </a:rPr>
              <a:t>Use your think time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Use the language of the skill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25</a:t>
            </a:fld>
            <a:endParaRPr lang="en-US"/>
          </a:p>
        </p:txBody>
      </p:sp>
    </p:spTree>
    <p:extLst>
      <p:ext uri="{BB962C8B-B14F-4D97-AF65-F5344CB8AC3E}">
        <p14:creationId xmlns:p14="http://schemas.microsoft.com/office/powerpoint/2010/main" val="1158312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endParaRPr lang="en-US" dirty="0">
              <a:effectLst/>
            </a:endParaRP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26</a:t>
            </a:fld>
            <a:endParaRPr lang="en-US"/>
          </a:p>
        </p:txBody>
      </p:sp>
    </p:spTree>
    <p:extLst>
      <p:ext uri="{BB962C8B-B14F-4D97-AF65-F5344CB8AC3E}">
        <p14:creationId xmlns:p14="http://schemas.microsoft.com/office/powerpoint/2010/main" val="23066994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will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use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questions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Listening</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Task</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Poster</a:t>
            </a:r>
            <a:r>
              <a:rPr lang="en-US" sz="1200" b="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guide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students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through</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a:t>
            </a:r>
            <a:r>
              <a:rPr lang="en-US" sz="1200" kern="1200" baseline="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analysis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makes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a:t>
            </a:r>
            <a:r>
              <a:rPr lang="en-US" sz="1200"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Model</a:t>
            </a:r>
            <a:r>
              <a:rPr lang="en-US" sz="1200" b="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Constructive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Conversation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skill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CREATE.</a:t>
            </a:r>
            <a:endParaRPr lang="en-US" dirty="0"/>
          </a:p>
        </p:txBody>
      </p:sp>
      <p:sp>
        <p:nvSpPr>
          <p:cNvPr id="4" name="Slide Number Placeholder 3"/>
          <p:cNvSpPr>
            <a:spLocks noGrp="1"/>
          </p:cNvSpPr>
          <p:nvPr>
            <p:ph type="sldNum" sz="quarter" idx="10"/>
          </p:nvPr>
        </p:nvSpPr>
        <p:spPr/>
        <p:txBody>
          <a:bodyPr/>
          <a:lstStyle/>
          <a:p>
            <a:fld id="{8B9F5BCA-BDEB-8F49-B2F8-AEE7CFB706E5}" type="slidenum">
              <a:rPr lang="en-US" smtClean="0"/>
              <a:t>27</a:t>
            </a:fld>
            <a:endParaRPr lang="en-US" dirty="0"/>
          </a:p>
        </p:txBody>
      </p:sp>
    </p:spTree>
    <p:extLst>
      <p:ext uri="{BB962C8B-B14F-4D97-AF65-F5344CB8AC3E}">
        <p14:creationId xmlns:p14="http://schemas.microsoft.com/office/powerpoint/2010/main" val="26329732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displays or distributes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from Lesson 1. The </a:t>
            </a:r>
            <a:r>
              <a:rPr lang="en-US" sz="1200" b="1" kern="1200" dirty="0">
                <a:solidFill>
                  <a:schemeClr val="tx1"/>
                </a:solidFill>
                <a:effectLst/>
                <a:latin typeface="+mn-lt"/>
                <a:ea typeface="+mn-ea"/>
                <a:cs typeface="+mn-cs"/>
              </a:rPr>
              <a:t>Model Script will </a:t>
            </a:r>
            <a:r>
              <a:rPr lang="en-US" sz="1200" kern="1200" dirty="0">
                <a:solidFill>
                  <a:schemeClr val="tx1"/>
                </a:solidFill>
                <a:effectLst/>
                <a:latin typeface="+mn-lt"/>
                <a:ea typeface="+mn-ea"/>
                <a:cs typeface="+mn-cs"/>
              </a:rPr>
              <a:t>be analyzed and coded for the Conversation Norms and the Constructive Conversation Skills. Use the following codes: </a:t>
            </a:r>
          </a:p>
          <a:p>
            <a:endParaRPr lang="en-US" dirty="0"/>
          </a:p>
          <a:p>
            <a:r>
              <a:rPr lang="en-US" sz="1200" b="1" kern="1200" dirty="0">
                <a:solidFill>
                  <a:schemeClr val="tx1"/>
                </a:solidFill>
                <a:effectLst/>
                <a:latin typeface="+mn-lt"/>
                <a:ea typeface="+mn-ea"/>
                <a:cs typeface="+mn-cs"/>
              </a:rPr>
              <a:t>CR=Create </a:t>
            </a:r>
          </a:p>
          <a:p>
            <a:r>
              <a:rPr lang="en-US" sz="1200" b="1" kern="1200" dirty="0">
                <a:solidFill>
                  <a:schemeClr val="tx1"/>
                </a:solidFill>
                <a:effectLst/>
                <a:latin typeface="+mn-lt"/>
                <a:ea typeface="+mn-ea"/>
                <a:cs typeface="+mn-cs"/>
              </a:rPr>
              <a:t>CL=Clarify </a:t>
            </a:r>
          </a:p>
          <a:p>
            <a:r>
              <a:rPr lang="en-US" sz="1200" b="1" kern="1200" dirty="0">
                <a:solidFill>
                  <a:schemeClr val="tx1"/>
                </a:solidFill>
                <a:effectLst/>
                <a:latin typeface="+mn-lt"/>
                <a:ea typeface="+mn-ea"/>
                <a:cs typeface="+mn-cs"/>
              </a:rPr>
              <a:t>F=Fortify </a:t>
            </a:r>
            <a:endParaRPr lang="en-US" dirty="0"/>
          </a:p>
          <a:p>
            <a:r>
              <a:rPr lang="en-US" sz="1200" b="1" kern="1200" dirty="0">
                <a:solidFill>
                  <a:schemeClr val="tx1"/>
                </a:solidFill>
                <a:effectLst/>
                <a:latin typeface="+mn-lt"/>
                <a:ea typeface="+mn-ea"/>
                <a:cs typeface="+mn-cs"/>
              </a:rPr>
              <a:t>N=Negotiate </a:t>
            </a:r>
          </a:p>
          <a:p>
            <a:endParaRPr lang="en-US" dirty="0"/>
          </a:p>
          <a:p>
            <a:r>
              <a:rPr lang="en-US" sz="1200" b="1" kern="1200" dirty="0">
                <a:solidFill>
                  <a:schemeClr val="tx1"/>
                </a:solidFill>
                <a:effectLst/>
                <a:latin typeface="+mn-lt"/>
                <a:ea typeface="+mn-ea"/>
                <a:cs typeface="+mn-cs"/>
              </a:rPr>
              <a:t>Underline=language of the skill </a:t>
            </a:r>
            <a:endParaRPr lang="en-US" dirty="0"/>
          </a:p>
          <a:p>
            <a:r>
              <a:rPr lang="en-US" sz="1200" i="1" kern="1200" dirty="0">
                <a:solidFill>
                  <a:schemeClr val="tx1"/>
                </a:solidFill>
                <a:effectLst/>
                <a:latin typeface="+mn-lt"/>
                <a:ea typeface="+mn-ea"/>
                <a:cs typeface="+mn-cs"/>
              </a:rPr>
              <a:t>Let’s look at the </a:t>
            </a:r>
            <a:r>
              <a:rPr lang="en-US" sz="1200" b="1" i="1" kern="1200" dirty="0">
                <a:solidFill>
                  <a:schemeClr val="tx1"/>
                </a:solidFill>
                <a:effectLst/>
                <a:latin typeface="+mn-lt"/>
                <a:ea typeface="+mn-ea"/>
                <a:cs typeface="+mn-cs"/>
              </a:rPr>
              <a:t>Model Script </a:t>
            </a:r>
            <a:r>
              <a:rPr lang="en-US" sz="1200" i="1" kern="1200" dirty="0">
                <a:solidFill>
                  <a:schemeClr val="tx1"/>
                </a:solidFill>
                <a:effectLst/>
                <a:latin typeface="+mn-lt"/>
                <a:ea typeface="+mn-ea"/>
                <a:cs typeface="+mn-cs"/>
              </a:rPr>
              <a:t>to find evidence of the skills of </a:t>
            </a:r>
            <a:r>
              <a:rPr lang="en-US" sz="1200" b="1" i="1" kern="1200" dirty="0">
                <a:solidFill>
                  <a:schemeClr val="tx1"/>
                </a:solidFill>
                <a:effectLst/>
                <a:latin typeface="+mn-lt"/>
                <a:ea typeface="+mn-ea"/>
                <a:cs typeface="+mn-cs"/>
              </a:rPr>
              <a:t>CREATE. </a:t>
            </a:r>
            <a:r>
              <a:rPr lang="en-US" sz="1200" i="1" kern="1200" dirty="0">
                <a:solidFill>
                  <a:schemeClr val="tx1"/>
                </a:solidFill>
                <a:effectLst/>
                <a:latin typeface="+mn-lt"/>
                <a:ea typeface="+mn-ea"/>
                <a:cs typeface="+mn-cs"/>
              </a:rPr>
              <a:t>How are we using the visual text to guide our conversation? Read it to yourself as I read it aloud. Let’s look at the first set of turns.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Student A speaks and Student B responds. They are taking turns. Now, let’s look for the language of the skill. Look at Student A’s response. How does Student A use the skill of </a:t>
            </a:r>
            <a:r>
              <a:rPr lang="en-US" sz="1200" b="1" i="1" kern="1200" dirty="0">
                <a:solidFill>
                  <a:schemeClr val="tx1"/>
                </a:solidFill>
                <a:effectLst/>
                <a:latin typeface="+mn-lt"/>
                <a:ea typeface="+mn-ea"/>
                <a:cs typeface="+mn-cs"/>
              </a:rPr>
              <a:t>CREATE</a:t>
            </a:r>
            <a:r>
              <a:rPr lang="en-US" sz="1200" i="1" kern="1200" dirty="0">
                <a:solidFill>
                  <a:schemeClr val="tx1"/>
                </a:solidFill>
                <a:effectLst/>
                <a:latin typeface="+mn-lt"/>
                <a:ea typeface="+mn-ea"/>
                <a:cs typeface="+mn-cs"/>
              </a:rPr>
              <a:t>? I see the language of the skill </a:t>
            </a:r>
            <a:r>
              <a:rPr lang="en-US" sz="1200" kern="1200" dirty="0">
                <a:solidFill>
                  <a:schemeClr val="tx1"/>
                </a:solidFill>
                <a:effectLst/>
                <a:latin typeface="+mn-lt"/>
                <a:ea typeface="+mn-ea"/>
                <a:cs typeface="+mn-cs"/>
              </a:rPr>
              <a:t>(underline as noted above). </a:t>
            </a:r>
            <a:r>
              <a:rPr lang="en-US" sz="1200" i="1" kern="1200" dirty="0">
                <a:solidFill>
                  <a:schemeClr val="tx1"/>
                </a:solidFill>
                <a:effectLst/>
                <a:latin typeface="+mn-lt"/>
                <a:ea typeface="+mn-ea"/>
                <a:cs typeface="+mn-cs"/>
              </a:rPr>
              <a:t>I also notice that Student A states what they notice in the visual text and prompts their partner by using the prompt starter. I know this is </a:t>
            </a:r>
            <a:r>
              <a:rPr lang="en-US" sz="1200" b="1" i="1" kern="1200" dirty="0">
                <a:solidFill>
                  <a:schemeClr val="tx1"/>
                </a:solidFill>
                <a:effectLst/>
                <a:latin typeface="+mn-lt"/>
                <a:ea typeface="+mn-ea"/>
                <a:cs typeface="+mn-cs"/>
              </a:rPr>
              <a:t>CREATE </a:t>
            </a:r>
            <a:r>
              <a:rPr lang="en-US" sz="1200" i="1" kern="1200" dirty="0">
                <a:solidFill>
                  <a:schemeClr val="tx1"/>
                </a:solidFill>
                <a:effectLst/>
                <a:latin typeface="+mn-lt"/>
                <a:ea typeface="+mn-ea"/>
                <a:cs typeface="+mn-cs"/>
              </a:rPr>
              <a:t>so I will label it with </a:t>
            </a:r>
            <a:r>
              <a:rPr lang="en-US" sz="1200" b="1" i="1" kern="1200" dirty="0">
                <a:solidFill>
                  <a:schemeClr val="tx1"/>
                </a:solidFill>
                <a:effectLst/>
                <a:latin typeface="+mn-lt"/>
                <a:ea typeface="+mn-ea"/>
                <a:cs typeface="+mn-cs"/>
              </a:rPr>
              <a:t>CR </a:t>
            </a:r>
            <a:r>
              <a:rPr lang="en-US" sz="1200" i="1" kern="1200" dirty="0">
                <a:solidFill>
                  <a:schemeClr val="tx1"/>
                </a:solidFill>
                <a:effectLst/>
                <a:latin typeface="+mn-lt"/>
                <a:ea typeface="+mn-ea"/>
                <a:cs typeface="+mn-cs"/>
              </a:rPr>
              <a:t>(Write CR next to the response).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Teacher prompts students to go through the same process with the rest of the Model Conversation. Also, </a:t>
            </a:r>
            <a:r>
              <a:rPr lang="en-US" sz="1200" b="1" i="1" kern="1200" dirty="0">
                <a:solidFill>
                  <a:schemeClr val="tx1"/>
                </a:solidFill>
                <a:effectLst/>
                <a:latin typeface="+mn-lt"/>
                <a:ea typeface="+mn-ea"/>
                <a:cs typeface="+mn-cs"/>
              </a:rPr>
              <a:t>student A </a:t>
            </a:r>
            <a:r>
              <a:rPr lang="en-US" sz="1200" b="1" kern="1200" dirty="0">
                <a:solidFill>
                  <a:schemeClr val="tx1"/>
                </a:solidFill>
                <a:effectLst/>
                <a:latin typeface="+mn-lt"/>
                <a:ea typeface="+mn-ea"/>
                <a:cs typeface="+mn-cs"/>
              </a:rPr>
              <a:t>prompts student B to create an idea. </a:t>
            </a:r>
            <a:endParaRPr lang="en-US" b="1" dirty="0"/>
          </a:p>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28</a:t>
            </a:fld>
            <a:endParaRPr lang="en-US" dirty="0"/>
          </a:p>
        </p:txBody>
      </p:sp>
    </p:spTree>
    <p:extLst>
      <p:ext uri="{BB962C8B-B14F-4D97-AF65-F5344CB8AC3E}">
        <p14:creationId xmlns:p14="http://schemas.microsoft.com/office/powerpoint/2010/main" val="304145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Teacher refers to the </a:t>
            </a:r>
            <a:r>
              <a:rPr lang="en-US" sz="1200" b="1" kern="1200" dirty="0">
                <a:solidFill>
                  <a:schemeClr val="tx1"/>
                </a:solidFill>
                <a:effectLst/>
                <a:latin typeface="+mn-lt"/>
                <a:ea typeface="+mn-ea"/>
                <a:cs typeface="+mn-cs"/>
              </a:rPr>
              <a:t>Listening Task Poster-­‐‑CREATE </a:t>
            </a:r>
            <a:r>
              <a:rPr lang="en-US" sz="1200" kern="1200" dirty="0">
                <a:solidFill>
                  <a:schemeClr val="tx1"/>
                </a:solidFill>
                <a:effectLst/>
                <a:latin typeface="+mn-lt"/>
                <a:ea typeface="+mn-ea"/>
                <a:cs typeface="+mn-cs"/>
              </a:rPr>
              <a:t>and read each step aloud. </a:t>
            </a:r>
            <a:r>
              <a:rPr lang="en-US" sz="1200" i="1" kern="1200" dirty="0">
                <a:solidFill>
                  <a:schemeClr val="tx1"/>
                </a:solidFill>
                <a:effectLst/>
                <a:latin typeface="+mn-lt"/>
                <a:ea typeface="+mn-ea"/>
                <a:cs typeface="+mn-cs"/>
              </a:rPr>
              <a:t>While you are listening to my partner and me, listen for the following: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29</a:t>
            </a:fld>
            <a:endParaRPr lang="en-US"/>
          </a:p>
        </p:txBody>
      </p:sp>
    </p:spTree>
    <p:extLst>
      <p:ext uri="{BB962C8B-B14F-4D97-AF65-F5344CB8AC3E}">
        <p14:creationId xmlns:p14="http://schemas.microsoft.com/office/powerpoint/2010/main" val="1034232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We will also establish norms to ensure good listening and speaking skills.  Watch me as I model the five different conversation norms.  Then you will debrief with your conversation partner by addressing the </a:t>
            </a:r>
            <a:r>
              <a:rPr lang="en-US" b="1" baseline="0" dirty="0"/>
              <a:t>prompt: How did my partner and I demonstrate the conversation norms?</a:t>
            </a:r>
          </a:p>
          <a:p>
            <a:endParaRPr lang="en-US" b="1" baseline="0" dirty="0"/>
          </a:p>
          <a:p>
            <a:pPr marL="171450" indent="-171450">
              <a:buFont typeface="Arial"/>
              <a:buChar char="•"/>
            </a:pPr>
            <a:r>
              <a:rPr lang="en-US" b="1" baseline="0" dirty="0"/>
              <a:t>Use your think time</a:t>
            </a:r>
          </a:p>
          <a:p>
            <a:pPr marL="628650" lvl="1" indent="-171450">
              <a:buFont typeface="Arial"/>
              <a:buChar char="•"/>
            </a:pPr>
            <a:r>
              <a:rPr lang="en-US" b="1" baseline="0" dirty="0"/>
              <a:t>Say: </a:t>
            </a:r>
            <a:r>
              <a:rPr lang="en-US" b="0" baseline="0" dirty="0"/>
              <a:t>First, we focus on and read the entire visual text.  This means that we look at everything in the visual text.  Then we take time to think about what we have read or seen and how it makes sense to us.  In our minds, we think about the ideas we have.  We might ask ourselves questions about the visual text.  In our minds, we practice and say our ideas. </a:t>
            </a:r>
            <a:endParaRPr lang="en-US" b="1" baseline="0" dirty="0"/>
          </a:p>
          <a:p>
            <a:pPr marL="628650" lvl="1" indent="-171450">
              <a:buFont typeface="Arial"/>
              <a:buChar char="•"/>
            </a:pPr>
            <a:r>
              <a:rPr lang="en-US" b="1" baseline="0" dirty="0"/>
              <a:t>Demonstration: </a:t>
            </a:r>
            <a:r>
              <a:rPr lang="en-US" b="0" baseline="0" dirty="0"/>
              <a:t>Teacher models looking at the visual text and examining it closely, nodding head, and placing index finger on the temple of his/her head to demonstrate think time.</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I demonstrate think time?  After a minute, bring the students back to share-out.</a:t>
            </a:r>
            <a:endParaRPr lang="en-US" b="1" baseline="0" dirty="0"/>
          </a:p>
          <a:p>
            <a:pPr marL="1085850" lvl="2" indent="-171450">
              <a:buFont typeface="Arial"/>
              <a:buChar char="•"/>
            </a:pPr>
            <a:r>
              <a:rPr lang="en-US" b="1" baseline="0" dirty="0"/>
              <a:t>Targeted response: </a:t>
            </a:r>
            <a:r>
              <a:rPr lang="en-US" b="0" baseline="0" dirty="0"/>
              <a:t>I saw your eyes on the text; you put your finger on your temple to show you were thinking. </a:t>
            </a:r>
            <a:endParaRPr lang="en-US" b="1" baseline="0" dirty="0"/>
          </a:p>
          <a:p>
            <a:pPr marL="171450" indent="-171450">
              <a:buFont typeface="Arial"/>
              <a:buChar char="•"/>
            </a:pPr>
            <a:r>
              <a:rPr lang="en-US" b="1" baseline="0" dirty="0"/>
              <a:t>Use the language of the skill</a:t>
            </a:r>
          </a:p>
          <a:p>
            <a:pPr marL="628650" lvl="1" indent="-171450">
              <a:buFont typeface="Arial"/>
              <a:buChar char="•"/>
            </a:pPr>
            <a:r>
              <a:rPr lang="en-US" b="1" baseline="0" dirty="0"/>
              <a:t>Say: </a:t>
            </a:r>
            <a:r>
              <a:rPr lang="en-US" b="0" baseline="0" dirty="0"/>
              <a:t>First, we use the language of the skill (e.g., “My idea is,” “I think”) Then we share our ideas, we use the language of the skill to start our sentences and ask questions.</a:t>
            </a:r>
            <a:endParaRPr lang="en-US" b="1" baseline="0" dirty="0"/>
          </a:p>
          <a:p>
            <a:pPr marL="628650" lvl="1" indent="-171450">
              <a:buFont typeface="Arial"/>
              <a:buChar char="•"/>
            </a:pPr>
            <a:r>
              <a:rPr lang="en-US" b="1" baseline="0" dirty="0"/>
              <a:t>Demonstration: </a:t>
            </a:r>
            <a:r>
              <a:rPr lang="en-US" b="0" baseline="0" dirty="0"/>
              <a:t>The teacher will select a student with whom to model the following script using the visual text selected: </a:t>
            </a:r>
          </a:p>
          <a:p>
            <a:pPr marL="1085850" lvl="2" indent="-171450">
              <a:buFont typeface="Arial"/>
              <a:buChar char="•"/>
            </a:pPr>
            <a:r>
              <a:rPr lang="en-US" b="0" baseline="0" dirty="0"/>
              <a:t>Teacher: I notice…what do you notice?</a:t>
            </a:r>
          </a:p>
          <a:p>
            <a:pPr marL="1085850" lvl="2" indent="-171450">
              <a:buFont typeface="Arial"/>
              <a:buChar char="•"/>
            </a:pPr>
            <a:r>
              <a:rPr lang="en-US" b="0" baseline="0" dirty="0"/>
              <a:t>Student: I notice…what do you notice?</a:t>
            </a:r>
            <a:endParaRPr lang="en-US" b="1" baseline="0" dirty="0"/>
          </a:p>
          <a:p>
            <a:pPr marL="628650" lvl="1" indent="-171450">
              <a:buFont typeface="Arial"/>
              <a:buChar char="•"/>
            </a:pPr>
            <a:r>
              <a:rPr lang="en-US" b="1" baseline="0" dirty="0"/>
              <a:t>Debrief: </a:t>
            </a:r>
            <a:endParaRPr lang="en-US" b="0" baseline="0" dirty="0"/>
          </a:p>
          <a:p>
            <a:pPr marL="1085850" lvl="2" indent="-171450">
              <a:buFont typeface="Arial"/>
              <a:buChar char="•"/>
            </a:pPr>
            <a:r>
              <a:rPr lang="en-US" b="1" baseline="0" dirty="0"/>
              <a:t>Teacher: </a:t>
            </a:r>
            <a:r>
              <a:rPr lang="en-US" b="0" baseline="0" dirty="0"/>
              <a:t>Talk with your partner.  Answer the prompt: How did I use the language of the skill with my partner?  After 1 minute, bring the students back to share-out.</a:t>
            </a:r>
          </a:p>
          <a:p>
            <a:pPr marL="1085850" lvl="2" indent="-171450">
              <a:buFont typeface="Arial"/>
              <a:buChar char="•"/>
            </a:pPr>
            <a:r>
              <a:rPr lang="en-US" b="1" baseline="0" dirty="0"/>
              <a:t>Targeted Response: </a:t>
            </a:r>
            <a:r>
              <a:rPr lang="en-US" b="0" baseline="0" dirty="0"/>
              <a:t>I heard the teacher and partner using the response starter, “I notice.” </a:t>
            </a:r>
            <a:endParaRPr lang="en-US" b="1" baseline="0" dirty="0"/>
          </a:p>
          <a:p>
            <a:pPr marL="171450" indent="-171450">
              <a:buFont typeface="Arial"/>
              <a:buChar char="•"/>
            </a:pPr>
            <a:r>
              <a:rPr lang="en-US" b="1" baseline="0" dirty="0"/>
              <a:t>Use your conversation voice</a:t>
            </a:r>
          </a:p>
          <a:p>
            <a:pPr marL="628650" lvl="1" indent="-171450">
              <a:buFont typeface="Arial"/>
              <a:buChar char="•"/>
            </a:pPr>
            <a:r>
              <a:rPr lang="en-US" b="1" baseline="0" dirty="0"/>
              <a:t>Say: </a:t>
            </a:r>
            <a:r>
              <a:rPr lang="en-US" b="0" baseline="0" dirty="0"/>
              <a:t>Project your voice and speak clearly.</a:t>
            </a:r>
            <a:endParaRPr lang="en-US" b="1" baseline="0" dirty="0"/>
          </a:p>
          <a:p>
            <a:pPr marL="628650" lvl="1" indent="-171450">
              <a:buFont typeface="Arial"/>
              <a:buChar char="•"/>
            </a:pPr>
            <a:r>
              <a:rPr lang="en-US" b="1" baseline="0" dirty="0"/>
              <a:t>Demonstration: </a:t>
            </a:r>
            <a:r>
              <a:rPr lang="en-US" b="0" baseline="0" dirty="0"/>
              <a:t>Teacher selects a student volunteer.  They face each other and converse.  The teacher uses a clear voice.  The teacher and the student take turns and build on each other’s ideas.</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my partner and I use our conversation voice?  After 1 minute, bring the students back to share-out.</a:t>
            </a:r>
            <a:endParaRPr lang="en-US" b="1" baseline="0" dirty="0"/>
          </a:p>
          <a:p>
            <a:pPr marL="1085850" lvl="2" indent="-171450">
              <a:buFont typeface="Arial"/>
              <a:buChar char="•"/>
            </a:pPr>
            <a:r>
              <a:rPr lang="en-US" b="1" baseline="0" dirty="0"/>
              <a:t>Targeted Response: </a:t>
            </a:r>
            <a:r>
              <a:rPr lang="en-US" b="0" baseline="0" dirty="0"/>
              <a:t>The teacher used a clear voice; one person spoke at a time as they took turns.</a:t>
            </a:r>
            <a:endParaRPr lang="en-US" b="1" baseline="0" dirty="0"/>
          </a:p>
          <a:p>
            <a:pPr marL="171450" indent="-171450">
              <a:buFont typeface="Arial"/>
              <a:buChar char="•"/>
            </a:pPr>
            <a:r>
              <a:rPr lang="en-US" b="1" baseline="0" dirty="0"/>
              <a:t>Listen respectfully</a:t>
            </a:r>
          </a:p>
          <a:p>
            <a:pPr marL="628650" lvl="1" indent="-171450">
              <a:buFont typeface="Arial"/>
              <a:buChar char="•"/>
            </a:pPr>
            <a:r>
              <a:rPr lang="en-US" b="1" baseline="0" dirty="0"/>
              <a:t>Say: </a:t>
            </a:r>
            <a:r>
              <a:rPr lang="en-US" b="0" baseline="0" dirty="0"/>
              <a:t>One way to let your partner know you are listening is to focus on your partner.  Another way to let your partner know that you are listening to them is to restate, or say what your partner said.  This shows respectful listening and helps you understand your partner. </a:t>
            </a:r>
            <a:endParaRPr lang="en-US" b="1" baseline="0" dirty="0"/>
          </a:p>
          <a:p>
            <a:pPr marL="628650" lvl="1" indent="-171450">
              <a:buFont typeface="Arial"/>
              <a:buChar char="•"/>
            </a:pPr>
            <a:r>
              <a:rPr lang="en-US" b="1" baseline="0" dirty="0"/>
              <a:t>Demonstration:</a:t>
            </a:r>
            <a:r>
              <a:rPr lang="en-US" b="0" baseline="0" dirty="0"/>
              <a:t> The teacher lets the student begin the conversation using the visual text.  The teacher nods and acknowledges.  After the student shares, the teacher paraphrases what the student said with the following phrase: I heard you say…</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my partner and I demonstrate respectful listening and restating?  After 1 minute, bring the students back to share-out.</a:t>
            </a:r>
            <a:endParaRPr lang="en-US" b="1" baseline="0" dirty="0"/>
          </a:p>
          <a:p>
            <a:pPr marL="1085850" lvl="2" indent="-171450">
              <a:buFont typeface="Arial"/>
              <a:buChar char="•"/>
            </a:pPr>
            <a:r>
              <a:rPr lang="en-US" b="1" baseline="0" dirty="0"/>
              <a:t>Targeted Response: </a:t>
            </a:r>
            <a:r>
              <a:rPr lang="en-US" b="0" baseline="0" dirty="0"/>
              <a:t>After the first speaker stopped talking, the teacher (other partner) paraphrase what they said to show respectful listening. </a:t>
            </a:r>
            <a:endParaRPr lang="en-US" b="1" baseline="0" dirty="0"/>
          </a:p>
          <a:p>
            <a:pPr marL="171450" indent="-171450">
              <a:buFont typeface="Arial"/>
              <a:buChar char="•"/>
            </a:pPr>
            <a:r>
              <a:rPr lang="en-US" b="1" baseline="0" dirty="0"/>
              <a:t>Take turns and build on each other’s ideas</a:t>
            </a:r>
          </a:p>
          <a:p>
            <a:pPr marL="628650" lvl="1" indent="-171450">
              <a:buFont typeface="Arial"/>
              <a:buChar char="•"/>
            </a:pPr>
            <a:r>
              <a:rPr lang="en-US" b="1" baseline="0" dirty="0"/>
              <a:t>Say: </a:t>
            </a:r>
            <a:r>
              <a:rPr lang="en-US" b="0" baseline="0" dirty="0"/>
              <a:t>To learn from each other, we have to share our best thinking.  We listen carefully so we can add to and make our partner’s ideas clearer.  Taking turns is everyone’s responsibility.  The goal of Constructive Conversation is to learn from each other. </a:t>
            </a:r>
            <a:endParaRPr lang="en-US" b="1" baseline="0" dirty="0"/>
          </a:p>
          <a:p>
            <a:pPr marL="628650" lvl="1" indent="-171450">
              <a:buFont typeface="Arial"/>
              <a:buChar char="•"/>
            </a:pPr>
            <a:r>
              <a:rPr lang="en-US" b="1" baseline="0" dirty="0"/>
              <a:t>Demonstration: </a:t>
            </a:r>
            <a:r>
              <a:rPr lang="en-US" b="0" baseline="0" dirty="0"/>
              <a:t>The teacher and a student volunteer model building on each other’s ideas using the visual text.</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my partner and I demonstrate taking turns and building on each other’s ideas?</a:t>
            </a:r>
            <a:endParaRPr lang="en-US" b="1" baseline="0" dirty="0"/>
          </a:p>
          <a:p>
            <a:pPr marL="1085850" lvl="2" indent="-171450">
              <a:buFont typeface="Arial"/>
              <a:buChar char="•"/>
            </a:pPr>
            <a:r>
              <a:rPr lang="en-US" b="1" baseline="0" dirty="0"/>
              <a:t>Targeted Response: </a:t>
            </a:r>
            <a:r>
              <a:rPr lang="en-US" b="0" baseline="0" dirty="0"/>
              <a:t>Each partner took a turn and added to the other partner’s idea.</a:t>
            </a:r>
            <a:endParaRPr lang="en-US" b="1" baseline="0" dirty="0"/>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09CD54EF-5EA7-B24D-A4DC-5335C33AAAC9}" type="slidenum">
              <a:rPr lang="en-US" smtClean="0"/>
              <a:t>3</a:t>
            </a:fld>
            <a:endParaRPr lang="en-US"/>
          </a:p>
        </p:txBody>
      </p:sp>
    </p:spTree>
    <p:extLst>
      <p:ext uri="{BB962C8B-B14F-4D97-AF65-F5344CB8AC3E}">
        <p14:creationId xmlns:p14="http://schemas.microsoft.com/office/powerpoint/2010/main" val="19365901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Show a video of students having the model conversation (optional)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Student volunteer and teacher read model script </a:t>
            </a:r>
          </a:p>
          <a:p>
            <a:pPr lvl="1"/>
            <a:endParaRPr lang="en-US" sz="1200" kern="1200" dirty="0">
              <a:solidFill>
                <a:schemeClr val="tx1"/>
              </a:solidFill>
              <a:effectLst/>
              <a:latin typeface="+mn-lt"/>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30</a:t>
            </a:fld>
            <a:endParaRPr lang="en-US"/>
          </a:p>
        </p:txBody>
      </p:sp>
    </p:spTree>
    <p:extLst>
      <p:ext uri="{BB962C8B-B14F-4D97-AF65-F5344CB8AC3E}">
        <p14:creationId xmlns:p14="http://schemas.microsoft.com/office/powerpoint/2010/main" val="11416687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displays or distributes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from Lesson 1. </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Let’s look at the </a:t>
            </a:r>
            <a:r>
              <a:rPr lang="en-US" sz="1200" b="1" i="1" kern="1200" dirty="0">
                <a:solidFill>
                  <a:schemeClr val="tx1"/>
                </a:solidFill>
                <a:effectLst/>
                <a:latin typeface="+mn-lt"/>
                <a:ea typeface="+mn-ea"/>
                <a:cs typeface="+mn-cs"/>
              </a:rPr>
              <a:t>Non-­‐‑Model Script</a:t>
            </a:r>
            <a:r>
              <a:rPr lang="en-US" sz="1200" i="1" kern="1200" dirty="0">
                <a:solidFill>
                  <a:schemeClr val="tx1"/>
                </a:solidFill>
                <a:effectLst/>
                <a:latin typeface="+mn-lt"/>
                <a:ea typeface="+mn-ea"/>
                <a:cs typeface="+mn-cs"/>
              </a:rPr>
              <a:t>. How can we improve this Constructive Conversation? This was our prompt, “</a:t>
            </a:r>
            <a:r>
              <a:rPr lang="en-US" sz="1200" b="1" i="1" kern="1200" dirty="0">
                <a:solidFill>
                  <a:schemeClr val="tx1"/>
                </a:solidFill>
                <a:effectLst/>
                <a:latin typeface="+mn-lt"/>
                <a:ea typeface="+mn-ea"/>
                <a:cs typeface="+mn-cs"/>
              </a:rPr>
              <a:t>What do you notice in the visual text?</a:t>
            </a:r>
            <a:r>
              <a:rPr lang="en-US" sz="1200" i="1" kern="1200" dirty="0">
                <a:solidFill>
                  <a:schemeClr val="tx1"/>
                </a:solidFill>
                <a:effectLst/>
                <a:latin typeface="+mn-lt"/>
                <a:ea typeface="+mn-ea"/>
                <a:cs typeface="+mn-cs"/>
              </a:rPr>
              <a:t>” Here’s the visual text. Read it to yourself as I read it aloud. Think about the prompt and the language of the Constructive Conversation Skill </a:t>
            </a:r>
            <a:r>
              <a:rPr lang="en-US" sz="1200" b="1" i="1" kern="1200" dirty="0">
                <a:solidFill>
                  <a:schemeClr val="tx1"/>
                </a:solidFill>
                <a:effectLst/>
                <a:latin typeface="+mn-lt"/>
                <a:ea typeface="+mn-ea"/>
                <a:cs typeface="+mn-cs"/>
              </a:rPr>
              <a:t>CREATE</a:t>
            </a:r>
            <a:r>
              <a:rPr lang="en-US" sz="1200" i="1"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 will use questions and the </a:t>
            </a:r>
            <a:r>
              <a:rPr lang="en-US" sz="1200" b="1" kern="1200" dirty="0">
                <a:solidFill>
                  <a:schemeClr val="tx1"/>
                </a:solidFill>
                <a:effectLst/>
                <a:latin typeface="+mn-lt"/>
                <a:ea typeface="+mn-ea"/>
                <a:cs typeface="+mn-cs"/>
              </a:rPr>
              <a:t>Listening Task Poster </a:t>
            </a:r>
            <a:r>
              <a:rPr lang="en-US" sz="1200" kern="1200" dirty="0">
                <a:solidFill>
                  <a:schemeClr val="tx1"/>
                </a:solidFill>
                <a:effectLst/>
                <a:latin typeface="+mn-lt"/>
                <a:ea typeface="+mn-ea"/>
                <a:cs typeface="+mn-cs"/>
              </a:rPr>
              <a:t>to guide students through an analysis of what makes this a </a:t>
            </a:r>
            <a:r>
              <a:rPr lang="en-US" sz="1200" b="1" kern="1200" dirty="0">
                <a:solidFill>
                  <a:schemeClr val="tx1"/>
                </a:solidFill>
                <a:effectLst/>
                <a:latin typeface="+mn-lt"/>
                <a:ea typeface="+mn-ea"/>
                <a:cs typeface="+mn-cs"/>
              </a:rPr>
              <a:t>Non-­‐‑Model </a:t>
            </a:r>
            <a:r>
              <a:rPr lang="en-US" sz="1200" kern="1200" dirty="0">
                <a:solidFill>
                  <a:schemeClr val="tx1"/>
                </a:solidFill>
                <a:effectLst/>
                <a:latin typeface="+mn-lt"/>
                <a:ea typeface="+mn-ea"/>
                <a:cs typeface="+mn-cs"/>
              </a:rPr>
              <a:t>Constructive Conversation for the skill of </a:t>
            </a:r>
            <a:r>
              <a:rPr lang="en-US" sz="1200" b="1" kern="1200" dirty="0">
                <a:solidFill>
                  <a:schemeClr val="tx1"/>
                </a:solidFill>
                <a:effectLst/>
                <a:latin typeface="+mn-lt"/>
                <a:ea typeface="+mn-ea"/>
                <a:cs typeface="+mn-cs"/>
              </a:rPr>
              <a:t>CREATE. </a:t>
            </a:r>
            <a:r>
              <a:rPr lang="en-US" sz="1200" kern="1200" dirty="0">
                <a:solidFill>
                  <a:schemeClr val="tx1"/>
                </a:solidFill>
                <a:effectLst/>
                <a:latin typeface="+mn-lt"/>
                <a:ea typeface="+mn-ea"/>
                <a:cs typeface="+mn-cs"/>
              </a:rPr>
              <a:t>See possible responses below. </a:t>
            </a:r>
          </a:p>
          <a:p>
            <a:pPr lvl="1"/>
            <a:r>
              <a:rPr lang="en-US" sz="1200" i="1" kern="1200" dirty="0">
                <a:solidFill>
                  <a:schemeClr val="tx1"/>
                </a:solidFill>
                <a:effectLst/>
                <a:latin typeface="+mn-lt"/>
                <a:ea typeface="+mn-ea"/>
                <a:cs typeface="+mn-cs"/>
              </a:rPr>
              <a:t>No, they did not take turns sharing their ideas because partner A spoke two times in a row, without letting partner B take a turn </a:t>
            </a:r>
            <a:endParaRPr lang="en-US" sz="1200" kern="1200" dirty="0">
              <a:solidFill>
                <a:schemeClr val="tx1"/>
              </a:solidFill>
              <a:effectLst/>
              <a:latin typeface="+mn-lt"/>
              <a:ea typeface="+mn-ea"/>
              <a:cs typeface="+mn-cs"/>
            </a:endParaRPr>
          </a:p>
          <a:p>
            <a:pPr lvl="1"/>
            <a:r>
              <a:rPr lang="en-US" sz="1200" i="1" kern="1200" dirty="0">
                <a:solidFill>
                  <a:schemeClr val="tx1"/>
                </a:solidFill>
                <a:effectLst/>
                <a:latin typeface="+mn-lt"/>
                <a:ea typeface="+mn-ea"/>
                <a:cs typeface="+mn-cs"/>
              </a:rPr>
              <a:t>At first, they responded to the prompt, but towards the end they went off topic </a:t>
            </a:r>
            <a:endParaRPr lang="en-US" sz="1200" kern="1200" dirty="0">
              <a:solidFill>
                <a:schemeClr val="tx1"/>
              </a:solidFill>
              <a:effectLst/>
              <a:latin typeface="+mn-lt"/>
              <a:ea typeface="+mn-ea"/>
              <a:cs typeface="+mn-cs"/>
            </a:endParaRPr>
          </a:p>
          <a:p>
            <a:pPr lvl="1"/>
            <a:r>
              <a:rPr lang="en-US" sz="1200" i="1" kern="1200" dirty="0">
                <a:solidFill>
                  <a:schemeClr val="tx1"/>
                </a:solidFill>
                <a:effectLst/>
                <a:latin typeface="+mn-lt"/>
                <a:ea typeface="+mn-ea"/>
                <a:cs typeface="+mn-cs"/>
              </a:rPr>
              <a:t>They did not build on each other’s ideas </a:t>
            </a:r>
          </a:p>
          <a:p>
            <a:pPr lvl="1"/>
            <a:endParaRPr lang="en-US" sz="1200" kern="1200" dirty="0">
              <a:solidFill>
                <a:schemeClr val="tx1"/>
              </a:solidFill>
              <a:effectLst/>
              <a:latin typeface="+mn-lt"/>
              <a:ea typeface="+mn-ea"/>
              <a:cs typeface="+mn-cs"/>
            </a:endParaRPr>
          </a:p>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31</a:t>
            </a:fld>
            <a:endParaRPr lang="en-US" dirty="0"/>
          </a:p>
        </p:txBody>
      </p:sp>
    </p:spTree>
    <p:extLst>
      <p:ext uri="{BB962C8B-B14F-4D97-AF65-F5344CB8AC3E}">
        <p14:creationId xmlns:p14="http://schemas.microsoft.com/office/powerpoint/2010/main" val="17633630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Teacher along with students revise the text on chart paper or document reader.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Revised* Non-Model: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strike="sngStrike" kern="1200" dirty="0">
                <a:solidFill>
                  <a:schemeClr val="tx1"/>
                </a:solidFill>
                <a:effectLst/>
                <a:latin typeface="+mn-lt"/>
                <a:ea typeface="+mn-ea"/>
                <a:cs typeface="+mn-cs"/>
              </a:rPr>
              <a:t>text</a:t>
            </a:r>
            <a:r>
              <a:rPr lang="en-US" sz="1200" kern="1200" dirty="0">
                <a:solidFill>
                  <a:schemeClr val="tx1"/>
                </a:solidFill>
                <a:effectLst/>
                <a:latin typeface="+mn-lt"/>
                <a:ea typeface="+mn-ea"/>
                <a:cs typeface="+mn-cs"/>
              </a:rPr>
              <a:t> indicates what the teacher should cross out as the text is being revised.</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Bold</a:t>
            </a:r>
            <a:r>
              <a:rPr lang="en-US" sz="1200" kern="1200" dirty="0">
                <a:solidFill>
                  <a:schemeClr val="tx1"/>
                </a:solidFill>
                <a:effectLst/>
                <a:latin typeface="+mn-lt"/>
                <a:ea typeface="+mn-ea"/>
                <a:cs typeface="+mn-cs"/>
              </a:rPr>
              <a:t> indicates language revised.</a:t>
            </a:r>
          </a:p>
          <a:p>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They are playing a game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 notice boys sitting in a circle. What do you notice in the visual text?</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notice there are nine boys and they are of different races. </a:t>
            </a:r>
            <a:r>
              <a:rPr lang="en-US" sz="1200" strike="sngStrike" kern="1200" dirty="0">
                <a:solidFill>
                  <a:schemeClr val="tx1"/>
                </a:solidFill>
                <a:effectLst/>
                <a:latin typeface="+mn-lt"/>
                <a:ea typeface="+mn-ea"/>
                <a:cs typeface="+mn-cs"/>
              </a:rPr>
              <a:t>There are all boys</a:t>
            </a:r>
            <a:r>
              <a:rPr lang="en-US" sz="1200" kern="1200" dirty="0">
                <a:solidFill>
                  <a:schemeClr val="tx1"/>
                </a:solidFill>
                <a:effectLst/>
                <a:latin typeface="+mn-lt"/>
                <a:ea typeface="+mn-ea"/>
                <a:cs typeface="+mn-cs"/>
              </a:rPr>
              <a:t> What do you notice in the visual text?</a:t>
            </a:r>
          </a:p>
          <a:p>
            <a:r>
              <a:rPr lang="en-US" sz="1200" b="1" u="sng"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There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 notice there</a:t>
            </a:r>
            <a:r>
              <a:rPr lang="en-US" sz="1200" kern="1200" dirty="0">
                <a:solidFill>
                  <a:schemeClr val="tx1"/>
                </a:solidFill>
                <a:effectLst/>
                <a:latin typeface="+mn-lt"/>
                <a:ea typeface="+mn-ea"/>
                <a:cs typeface="+mn-cs"/>
              </a:rPr>
              <a:t> are </a:t>
            </a:r>
            <a:r>
              <a:rPr lang="en-US" sz="1200" strike="sngStrike" kern="1200" dirty="0">
                <a:solidFill>
                  <a:schemeClr val="tx1"/>
                </a:solidFill>
                <a:effectLst/>
                <a:latin typeface="+mn-lt"/>
                <a:ea typeface="+mn-ea"/>
                <a:cs typeface="+mn-cs"/>
              </a:rPr>
              <a:t>all</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only </a:t>
            </a:r>
            <a:r>
              <a:rPr lang="en-US" sz="1200" kern="1200" dirty="0">
                <a:solidFill>
                  <a:schemeClr val="tx1"/>
                </a:solidFill>
                <a:effectLst/>
                <a:latin typeface="+mn-lt"/>
                <a:ea typeface="+mn-ea"/>
                <a:cs typeface="+mn-cs"/>
              </a:rPr>
              <a:t>boys </a:t>
            </a:r>
            <a:r>
              <a:rPr lang="en-US" sz="1200" b="1" kern="1200" dirty="0">
                <a:solidFill>
                  <a:schemeClr val="tx1"/>
                </a:solidFill>
                <a:effectLst/>
                <a:latin typeface="+mn-lt"/>
                <a:ea typeface="+mn-ea"/>
                <a:cs typeface="+mn-cs"/>
              </a:rPr>
              <a:t>too.</a:t>
            </a:r>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I like to wear shorts when it is hot.</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One of the boys has hair that looks wet. </a:t>
            </a:r>
            <a:r>
              <a:rPr lang="en-US" sz="1200" kern="1200" dirty="0">
                <a:solidFill>
                  <a:schemeClr val="tx1"/>
                </a:solidFill>
                <a:effectLst/>
                <a:latin typeface="+mn-lt"/>
                <a:ea typeface="+mn-ea"/>
                <a:cs typeface="+mn-cs"/>
              </a:rPr>
              <a:t>What do you notice in the visual text?</a:t>
            </a:r>
          </a:p>
          <a:p>
            <a:r>
              <a:rPr lang="en-US" sz="1200" b="1" u="sng"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I like basketball.</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All the boys are sitting on the floor on their bottoms.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I like basketball too</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pPr lvl="0" fontAlgn="base"/>
            <a:r>
              <a:rPr lang="en-US" dirty="0">
                <a:effectLst/>
              </a:rPr>
              <a:t>Refer to class revised </a:t>
            </a:r>
            <a:r>
              <a:rPr lang="en-US" b="1" dirty="0">
                <a:effectLst/>
              </a:rPr>
              <a:t>Non-Model</a:t>
            </a:r>
            <a:r>
              <a:rPr lang="en-US" dirty="0">
                <a:effectLst/>
              </a:rPr>
              <a:t>; have pairs read.</a:t>
            </a:r>
          </a:p>
          <a:p>
            <a:r>
              <a:rPr lang="en-US" sz="1200" dirty="0">
                <a:effectLst/>
              </a:rPr>
              <a:t> </a:t>
            </a:r>
            <a:endParaRPr lang="en-US" dirty="0">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32</a:t>
            </a:fld>
            <a:endParaRPr lang="en-US"/>
          </a:p>
        </p:txBody>
      </p:sp>
    </p:spTree>
    <p:extLst>
      <p:ext uri="{BB962C8B-B14F-4D97-AF65-F5344CB8AC3E}">
        <p14:creationId xmlns:p14="http://schemas.microsoft.com/office/powerpoint/2010/main" val="18970678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33</a:t>
            </a:fld>
            <a:endParaRPr lang="en-US"/>
          </a:p>
        </p:txBody>
      </p:sp>
    </p:spTree>
    <p:extLst>
      <p:ext uri="{BB962C8B-B14F-4D97-AF65-F5344CB8AC3E}">
        <p14:creationId xmlns:p14="http://schemas.microsoft.com/office/powerpoint/2010/main" val="6772103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Students will revise the language sample captured</a:t>
            </a:r>
            <a:r>
              <a:rPr lang="en-US" baseline="0" dirty="0"/>
              <a:t> in Lesson 1 </a:t>
            </a:r>
            <a:r>
              <a:rPr lang="en-US" sz="1200" b="1" kern="1200" dirty="0">
                <a:solidFill>
                  <a:schemeClr val="tx1"/>
                </a:solidFill>
                <a:effectLst/>
                <a:latin typeface="+mn-lt"/>
                <a:ea typeface="+mn-ea"/>
                <a:cs typeface="+mn-cs"/>
              </a:rPr>
              <a:t>Student Progress Form (SPF)-­‐‑ Constructive Conversation Language Sample</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endParaRPr lang="en-US" baseline="0" dirty="0"/>
          </a:p>
          <a:p>
            <a:r>
              <a:rPr lang="en-US" baseline="0" dirty="0"/>
              <a:t>Teacher reads the language sample turn by turn (one partner A, partner B) exchange to students: </a:t>
            </a:r>
          </a:p>
          <a:p>
            <a:pPr marL="171450" indent="-171450">
              <a:buFont typeface="Arial"/>
              <a:buChar char="•"/>
            </a:pPr>
            <a:r>
              <a:rPr lang="en-US" baseline="0" dirty="0"/>
              <a:t>After the teacher reads the exchange, have partner pairs discuss revisions they can make using the two focus norms</a:t>
            </a:r>
          </a:p>
          <a:p>
            <a:pPr marL="171450" indent="-171450">
              <a:buFont typeface="Arial"/>
              <a:buChar char="•"/>
            </a:pPr>
            <a:r>
              <a:rPr lang="en-US" baseline="0" dirty="0"/>
              <a:t>Have a partner pair share their possible revisions with the class</a:t>
            </a:r>
          </a:p>
          <a:p>
            <a:pPr marL="171450" indent="-171450">
              <a:buFont typeface="Arial"/>
              <a:buChar char="•"/>
            </a:pPr>
            <a:r>
              <a:rPr lang="en-US" baseline="0" dirty="0"/>
              <a:t>Write their oral revisions on the language sample for whole class to see</a:t>
            </a:r>
          </a:p>
          <a:p>
            <a:pPr marL="171450" indent="-171450">
              <a:buFont typeface="Arial"/>
              <a:buChar char="•"/>
            </a:pPr>
            <a:endParaRPr lang="en-US" baseline="0" dirty="0"/>
          </a:p>
          <a:p>
            <a:pPr marL="0" indent="0">
              <a:buFont typeface="Arial"/>
              <a:buNone/>
            </a:pPr>
            <a:r>
              <a:rPr lang="en-US" baseline="0" dirty="0"/>
              <a:t>After the entire language sample is orally revised, read the entire revised language sample script to the class.</a:t>
            </a:r>
          </a:p>
          <a:p>
            <a:pPr marL="0" indent="0">
              <a:buFont typeface="Arial"/>
              <a:buNone/>
            </a:pPr>
            <a:endParaRPr lang="en-US" baseline="0" dirty="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1" kern="1200" dirty="0">
                <a:solidFill>
                  <a:schemeClr val="tx1"/>
                </a:solidFill>
                <a:effectLst/>
                <a:latin typeface="+mn-lt"/>
                <a:ea typeface="+mn-ea"/>
                <a:cs typeface="+mn-cs"/>
              </a:rPr>
              <a:t>Teacher selects a triad to come to the front of the class and present their revised model. </a:t>
            </a:r>
            <a:endParaRPr lang="en-US" b="1"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34</a:t>
            </a:fld>
            <a:endParaRPr lang="en-US"/>
          </a:p>
        </p:txBody>
      </p:sp>
    </p:spTree>
    <p:extLst>
      <p:ext uri="{BB962C8B-B14F-4D97-AF65-F5344CB8AC3E}">
        <p14:creationId xmlns:p14="http://schemas.microsoft.com/office/powerpoint/2010/main" val="8454471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revised a </a:t>
            </a:r>
            <a:r>
              <a:rPr lang="en-US" sz="1200" b="1" i="1" kern="1200" dirty="0">
                <a:solidFill>
                  <a:schemeClr val="tx1"/>
                </a:solidFill>
                <a:effectLst/>
                <a:latin typeface="+mn-lt"/>
                <a:ea typeface="+mn-ea"/>
                <a:cs typeface="+mn-cs"/>
              </a:rPr>
              <a:t>CREATE Non-­‐‑Model </a:t>
            </a:r>
            <a:r>
              <a:rPr lang="en-US" sz="1200" i="1" kern="1200" dirty="0">
                <a:solidFill>
                  <a:schemeClr val="tx1"/>
                </a:solidFill>
                <a:effectLst/>
                <a:latin typeface="+mn-lt"/>
                <a:ea typeface="+mn-ea"/>
                <a:cs typeface="+mn-cs"/>
              </a:rPr>
              <a:t>Constructive Conversation. We took turns and shared ideas based on a visual text. </a:t>
            </a:r>
            <a:endParaRPr lang="en-US" dirty="0"/>
          </a:p>
          <a:p>
            <a:r>
              <a:rPr lang="en-US" sz="1200" kern="1200" dirty="0">
                <a:solidFill>
                  <a:schemeClr val="tx1"/>
                </a:solidFill>
                <a:effectLst/>
                <a:latin typeface="+mn-lt"/>
                <a:ea typeface="+mn-ea"/>
                <a:cs typeface="+mn-cs"/>
              </a:rPr>
              <a:t>Teacher asks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CREATE</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the language of the skill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your conversation voice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Identify three things that you did to meet today’s objective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Share and explain the three things to your partner </a:t>
            </a:r>
            <a:endParaRPr lang="en-US" dirty="0">
              <a:effectLst/>
            </a:endParaRPr>
          </a:p>
          <a:p>
            <a:r>
              <a:rPr lang="en-US" sz="1200" kern="1200" dirty="0">
                <a:solidFill>
                  <a:schemeClr val="tx1"/>
                </a:solidFill>
                <a:effectLst/>
                <a:latin typeface="+mn-lt"/>
                <a:ea typeface="+mn-ea"/>
                <a:cs typeface="+mn-cs"/>
              </a:rPr>
              <a:t>Teacher calls on three students and they tell the class what was done today.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92DC05E7-F875-C14A-B5D4-B200F080DD76}" type="slidenum">
              <a:rPr lang="en-US" smtClean="0"/>
              <a:t>35</a:t>
            </a:fld>
            <a:endParaRPr lang="en-US"/>
          </a:p>
        </p:txBody>
      </p:sp>
    </p:spTree>
    <p:extLst>
      <p:ext uri="{BB962C8B-B14F-4D97-AF65-F5344CB8AC3E}">
        <p14:creationId xmlns:p14="http://schemas.microsoft.com/office/powerpoint/2010/main" val="7201621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36</a:t>
            </a:fld>
            <a:endParaRPr lang="en-US"/>
          </a:p>
        </p:txBody>
      </p:sp>
    </p:spTree>
    <p:extLst>
      <p:ext uri="{BB962C8B-B14F-4D97-AF65-F5344CB8AC3E}">
        <p14:creationId xmlns:p14="http://schemas.microsoft.com/office/powerpoint/2010/main" val="22784853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Today we are going to practice the Constructive Conversation</a:t>
            </a:r>
            <a:r>
              <a:rPr lang="en-US" sz="1200" baseline="0" dirty="0"/>
              <a:t> Skill CREATE.  When we observe or read something new we have many thoughts and ideas.  As we engage in a CREATE conversation, our job as speakers is to create and take ownership of our ideas.  As listeners our role is to value and foster them same or different ideas we hear.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37</a:t>
            </a:fld>
            <a:endParaRPr lang="en-US"/>
          </a:p>
        </p:txBody>
      </p:sp>
    </p:spTree>
    <p:extLst>
      <p:ext uri="{BB962C8B-B14F-4D97-AF65-F5344CB8AC3E}">
        <p14:creationId xmlns:p14="http://schemas.microsoft.com/office/powerpoint/2010/main" val="24645307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Let’s chorally read the </a:t>
            </a:r>
            <a:r>
              <a:rPr lang="en-US" sz="1200" b="1" kern="1200" dirty="0">
                <a:solidFill>
                  <a:schemeClr val="tx1"/>
                </a:solidFill>
                <a:effectLst/>
                <a:latin typeface="+mn-lt"/>
                <a:ea typeface="+mn-ea"/>
                <a:cs typeface="+mn-cs"/>
              </a:rPr>
              <a:t>Conversation Norms Poster</a:t>
            </a:r>
            <a:r>
              <a:rPr lang="en-US" sz="1200" i="1" kern="1200" dirty="0">
                <a:solidFill>
                  <a:schemeClr val="tx1"/>
                </a:solidFill>
                <a:effectLst/>
                <a:latin typeface="+mn-lt"/>
                <a:ea typeface="+mn-ea"/>
                <a:cs typeface="+mn-cs"/>
              </a:rPr>
              <a:t>. </a:t>
            </a:r>
          </a:p>
          <a:p>
            <a:endParaRPr lang="en-US" dirty="0"/>
          </a:p>
          <a:p>
            <a:r>
              <a:rPr lang="en-US" sz="1200" b="1" i="1" kern="1200" dirty="0">
                <a:solidFill>
                  <a:schemeClr val="tx1"/>
                </a:solidFill>
                <a:effectLst/>
                <a:latin typeface="+mn-lt"/>
                <a:ea typeface="+mn-ea"/>
                <a:cs typeface="+mn-cs"/>
              </a:rPr>
              <a:t>Use your think time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Use the language of the skill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Use your conversation voice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Listen respectfully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Take turns and build on each other’s ideas </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we will focus on: </a:t>
            </a:r>
            <a:endParaRPr lang="en-US" dirty="0"/>
          </a:p>
          <a:p>
            <a:r>
              <a:rPr lang="en-US" sz="1200" i="1" kern="1200" dirty="0">
                <a:solidFill>
                  <a:schemeClr val="tx1"/>
                </a:solidFill>
                <a:effectLst/>
                <a:latin typeface="+mn-lt"/>
                <a:ea typeface="+mn-ea"/>
                <a:cs typeface="+mn-cs"/>
              </a:rPr>
              <a:t>Listen respectfully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Take turns and build on each other’s ideas </a:t>
            </a:r>
            <a:endParaRPr lang="en-US" sz="1200" kern="1200" dirty="0">
              <a:solidFill>
                <a:schemeClr val="tx1"/>
              </a:solidFill>
              <a:effectLst/>
              <a:latin typeface="+mn-lt"/>
              <a:ea typeface="+mn-ea"/>
              <a:cs typeface="+mn-cs"/>
            </a:endParaRPr>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38</a:t>
            </a:fld>
            <a:endParaRPr lang="en-US"/>
          </a:p>
        </p:txBody>
      </p:sp>
    </p:spTree>
    <p:extLst>
      <p:ext uri="{BB962C8B-B14F-4D97-AF65-F5344CB8AC3E}">
        <p14:creationId xmlns:p14="http://schemas.microsoft.com/office/powerpoint/2010/main" val="24004111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39</a:t>
            </a:fld>
            <a:endParaRPr lang="en-US"/>
          </a:p>
        </p:txBody>
      </p:sp>
    </p:spTree>
    <p:extLst>
      <p:ext uri="{BB962C8B-B14F-4D97-AF65-F5344CB8AC3E}">
        <p14:creationId xmlns:p14="http://schemas.microsoft.com/office/powerpoint/2010/main" val="4228834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We will also establish norms to ensure good listening and speaking skills.  Watch me as I model the five different conversation norms.  Then you will debrief with your conversation partner by addressing the </a:t>
            </a:r>
            <a:r>
              <a:rPr lang="en-US" b="1" baseline="0" dirty="0"/>
              <a:t>prompt: How did my partner and I demonstrate the conversation norms?</a:t>
            </a:r>
          </a:p>
          <a:p>
            <a:endParaRPr lang="en-US" b="1" baseline="0" dirty="0"/>
          </a:p>
          <a:p>
            <a:pPr marL="171450" indent="-171450">
              <a:buFont typeface="Arial"/>
              <a:buChar char="•"/>
            </a:pPr>
            <a:r>
              <a:rPr lang="en-US" b="1" baseline="0" dirty="0"/>
              <a:t>Use your think time</a:t>
            </a:r>
          </a:p>
          <a:p>
            <a:pPr marL="628650" lvl="1" indent="-171450">
              <a:buFont typeface="Arial"/>
              <a:buChar char="•"/>
            </a:pPr>
            <a:r>
              <a:rPr lang="en-US" b="1" baseline="0" dirty="0"/>
              <a:t>Say: </a:t>
            </a:r>
            <a:r>
              <a:rPr lang="en-US" b="0" baseline="0" dirty="0"/>
              <a:t>First, we focus on and read the entire visual text.  This means that we look at everything in the visual text.  Then we take time to think about what we have read or seen and how it makes sense to us.  In our minds, we think about the ideas we have.  We might ask ourselves questions about the visual text.  In our minds, we practice and say our ideas. </a:t>
            </a:r>
            <a:endParaRPr lang="en-US" b="1" baseline="0" dirty="0"/>
          </a:p>
          <a:p>
            <a:pPr marL="628650" lvl="1" indent="-171450">
              <a:buFont typeface="Arial"/>
              <a:buChar char="•"/>
            </a:pPr>
            <a:r>
              <a:rPr lang="en-US" b="1" baseline="0" dirty="0"/>
              <a:t>Demonstration: </a:t>
            </a:r>
            <a:r>
              <a:rPr lang="en-US" b="0" baseline="0" dirty="0"/>
              <a:t>Teacher models looking at the visual text and examining it closely, nodding head, and placing index finger on the temple of his/her head to demonstrate think time.</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I demonstrate think time?  After a minute, bring the students back to share-out.</a:t>
            </a:r>
            <a:endParaRPr lang="en-US" b="1" baseline="0" dirty="0"/>
          </a:p>
          <a:p>
            <a:pPr marL="1085850" lvl="2" indent="-171450">
              <a:buFont typeface="Arial"/>
              <a:buChar char="•"/>
            </a:pPr>
            <a:r>
              <a:rPr lang="en-US" b="1" baseline="0" dirty="0"/>
              <a:t>Targeted response: </a:t>
            </a:r>
            <a:r>
              <a:rPr lang="en-US" b="0" baseline="0" dirty="0"/>
              <a:t>I saw your eyes on the text; you put your finger on your temple to show you were thinking. </a:t>
            </a:r>
            <a:endParaRPr lang="en-US" b="1" baseline="0" dirty="0"/>
          </a:p>
          <a:p>
            <a:pPr marL="171450" indent="-171450">
              <a:buFont typeface="Arial"/>
              <a:buChar char="•"/>
            </a:pPr>
            <a:r>
              <a:rPr lang="en-US" b="1" baseline="0" dirty="0"/>
              <a:t>Use the language of the skill</a:t>
            </a:r>
          </a:p>
          <a:p>
            <a:pPr marL="628650" lvl="1" indent="-171450">
              <a:buFont typeface="Arial"/>
              <a:buChar char="•"/>
            </a:pPr>
            <a:r>
              <a:rPr lang="en-US" b="1" baseline="0" dirty="0"/>
              <a:t>Say: </a:t>
            </a:r>
            <a:r>
              <a:rPr lang="en-US" b="0" baseline="0" dirty="0"/>
              <a:t>First, we use the language of the skill (e.g., “My idea is,” “I think”) Then we share our ideas, we use the language of the skill to start our sentences and ask questions.</a:t>
            </a:r>
            <a:endParaRPr lang="en-US" b="1" baseline="0" dirty="0"/>
          </a:p>
          <a:p>
            <a:pPr marL="628650" lvl="1" indent="-171450">
              <a:buFont typeface="Arial"/>
              <a:buChar char="•"/>
            </a:pPr>
            <a:r>
              <a:rPr lang="en-US" b="1" baseline="0" dirty="0"/>
              <a:t>Demonstration: </a:t>
            </a:r>
            <a:r>
              <a:rPr lang="en-US" b="0" baseline="0" dirty="0"/>
              <a:t>The teacher will select a student with whom to model the following script using the visual text selected: </a:t>
            </a:r>
          </a:p>
          <a:p>
            <a:pPr marL="1085850" lvl="2" indent="-171450">
              <a:buFont typeface="Arial"/>
              <a:buChar char="•"/>
            </a:pPr>
            <a:r>
              <a:rPr lang="en-US" b="0" baseline="0" dirty="0"/>
              <a:t>Teacher: I notice…what do you notice?</a:t>
            </a:r>
          </a:p>
          <a:p>
            <a:pPr marL="1085850" lvl="2" indent="-171450">
              <a:buFont typeface="Arial"/>
              <a:buChar char="•"/>
            </a:pPr>
            <a:r>
              <a:rPr lang="en-US" b="0" baseline="0" dirty="0"/>
              <a:t>Student: I notice…what do you notice?</a:t>
            </a:r>
            <a:endParaRPr lang="en-US" b="1" baseline="0" dirty="0"/>
          </a:p>
          <a:p>
            <a:pPr marL="628650" lvl="1" indent="-171450">
              <a:buFont typeface="Arial"/>
              <a:buChar char="•"/>
            </a:pPr>
            <a:r>
              <a:rPr lang="en-US" b="1" baseline="0" dirty="0"/>
              <a:t>Debrief: </a:t>
            </a:r>
            <a:endParaRPr lang="en-US" b="0" baseline="0" dirty="0"/>
          </a:p>
          <a:p>
            <a:pPr marL="1085850" lvl="2" indent="-171450">
              <a:buFont typeface="Arial"/>
              <a:buChar char="•"/>
            </a:pPr>
            <a:r>
              <a:rPr lang="en-US" b="1" baseline="0" dirty="0"/>
              <a:t>Teacher: </a:t>
            </a:r>
            <a:r>
              <a:rPr lang="en-US" b="0" baseline="0" dirty="0"/>
              <a:t>Talk with your partner.  Answer the prompt: How did I use the language of the skill with my partner?  After 1 minute, bring the students back to share-out.</a:t>
            </a:r>
          </a:p>
          <a:p>
            <a:pPr marL="1085850" lvl="2" indent="-171450">
              <a:buFont typeface="Arial"/>
              <a:buChar char="•"/>
            </a:pPr>
            <a:r>
              <a:rPr lang="en-US" b="1" baseline="0" dirty="0"/>
              <a:t>Targeted Response: </a:t>
            </a:r>
            <a:r>
              <a:rPr lang="en-US" b="0" baseline="0" dirty="0"/>
              <a:t>I heard the teacher and partner using the response starter, “I notice.” </a:t>
            </a:r>
            <a:endParaRPr lang="en-US" b="1" baseline="0" dirty="0"/>
          </a:p>
          <a:p>
            <a:pPr marL="171450" indent="-171450">
              <a:buFont typeface="Arial"/>
              <a:buChar char="•"/>
            </a:pPr>
            <a:r>
              <a:rPr lang="en-US" b="1" baseline="0" dirty="0"/>
              <a:t>Use your conversation voice</a:t>
            </a:r>
          </a:p>
          <a:p>
            <a:pPr marL="628650" lvl="1" indent="-171450">
              <a:buFont typeface="Arial"/>
              <a:buChar char="•"/>
            </a:pPr>
            <a:r>
              <a:rPr lang="en-US" b="1" baseline="0" dirty="0"/>
              <a:t>Say: </a:t>
            </a:r>
            <a:r>
              <a:rPr lang="en-US" b="0" baseline="0" dirty="0"/>
              <a:t>Project your voice and speak clearly.</a:t>
            </a:r>
            <a:endParaRPr lang="en-US" b="1" baseline="0" dirty="0"/>
          </a:p>
          <a:p>
            <a:pPr marL="628650" lvl="1" indent="-171450">
              <a:buFont typeface="Arial"/>
              <a:buChar char="•"/>
            </a:pPr>
            <a:r>
              <a:rPr lang="en-US" b="1" baseline="0" dirty="0"/>
              <a:t>Demonstration: </a:t>
            </a:r>
            <a:r>
              <a:rPr lang="en-US" b="0" baseline="0" dirty="0"/>
              <a:t>Teacher selects a student volunteer.  They face each other and converse.  The teacher uses a clear voice.  The teacher and the student take turns and build on each other’s ideas.</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my partner and I use our conversation voice?  After 1 minute, bring the students back to share-out.</a:t>
            </a:r>
            <a:endParaRPr lang="en-US" b="1" baseline="0" dirty="0"/>
          </a:p>
          <a:p>
            <a:pPr marL="1085850" lvl="2" indent="-171450">
              <a:buFont typeface="Arial"/>
              <a:buChar char="•"/>
            </a:pPr>
            <a:r>
              <a:rPr lang="en-US" b="1" baseline="0" dirty="0"/>
              <a:t>Targeted Response: </a:t>
            </a:r>
            <a:r>
              <a:rPr lang="en-US" b="0" baseline="0" dirty="0"/>
              <a:t>The teacher used a clear voice; one person spoke at a time as they took turns.</a:t>
            </a:r>
            <a:endParaRPr lang="en-US" b="1" baseline="0" dirty="0"/>
          </a:p>
          <a:p>
            <a:pPr marL="171450" indent="-171450">
              <a:buFont typeface="Arial"/>
              <a:buChar char="•"/>
            </a:pPr>
            <a:r>
              <a:rPr lang="en-US" b="1" baseline="0" dirty="0"/>
              <a:t>Listen respectfully</a:t>
            </a:r>
          </a:p>
          <a:p>
            <a:pPr marL="628650" lvl="1" indent="-171450">
              <a:buFont typeface="Arial"/>
              <a:buChar char="•"/>
            </a:pPr>
            <a:r>
              <a:rPr lang="en-US" b="1" baseline="0" dirty="0"/>
              <a:t>Say: </a:t>
            </a:r>
            <a:r>
              <a:rPr lang="en-US" b="0" baseline="0" dirty="0"/>
              <a:t>One way to let your partner know you are listening is to focus on your partner.  Another way to let your partner know that you are listening to them is to restate, or say what your partner said.  This shows respectful listening and helps you understand your partner. </a:t>
            </a:r>
            <a:endParaRPr lang="en-US" b="1" baseline="0" dirty="0"/>
          </a:p>
          <a:p>
            <a:pPr marL="628650" lvl="1" indent="-171450">
              <a:buFont typeface="Arial"/>
              <a:buChar char="•"/>
            </a:pPr>
            <a:r>
              <a:rPr lang="en-US" b="1" baseline="0" dirty="0"/>
              <a:t>Demonstration:</a:t>
            </a:r>
            <a:r>
              <a:rPr lang="en-US" b="0" baseline="0" dirty="0"/>
              <a:t> The teacher lets the student begin the conversation using the visual text.  The teacher nods and acknowledges.  After the student shares, the teacher paraphrases what the student said with the following phrase: I heard you say…</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my partner and I demonstrate respectful listening and restating?  After 1 minute, bring the students back to share-out.</a:t>
            </a:r>
            <a:endParaRPr lang="en-US" b="1" baseline="0" dirty="0"/>
          </a:p>
          <a:p>
            <a:pPr marL="1085850" lvl="2" indent="-171450">
              <a:buFont typeface="Arial"/>
              <a:buChar char="•"/>
            </a:pPr>
            <a:r>
              <a:rPr lang="en-US" b="1" baseline="0" dirty="0"/>
              <a:t>Targeted Response: </a:t>
            </a:r>
            <a:r>
              <a:rPr lang="en-US" b="0" baseline="0" dirty="0"/>
              <a:t>After the first speaker stopped talking, the teacher (other partner) paraphrase what they said to show respectful listening. </a:t>
            </a:r>
            <a:endParaRPr lang="en-US" b="1" baseline="0" dirty="0"/>
          </a:p>
          <a:p>
            <a:pPr marL="171450" indent="-171450">
              <a:buFont typeface="Arial"/>
              <a:buChar char="•"/>
            </a:pPr>
            <a:r>
              <a:rPr lang="en-US" b="1" baseline="0" dirty="0"/>
              <a:t>Take turns and build on each other’s ideas</a:t>
            </a:r>
          </a:p>
          <a:p>
            <a:pPr marL="628650" lvl="1" indent="-171450">
              <a:buFont typeface="Arial"/>
              <a:buChar char="•"/>
            </a:pPr>
            <a:r>
              <a:rPr lang="en-US" b="1" baseline="0" dirty="0"/>
              <a:t>Say: </a:t>
            </a:r>
            <a:r>
              <a:rPr lang="en-US" b="0" baseline="0" dirty="0"/>
              <a:t>To learn from each other, we have to share our best thinking.  We listen carefully so we can add to and make our partner’s ideas clearer.  Taking turns is everyone’s responsibility.  The goal of Constructive Conversation is to learn from each other. </a:t>
            </a:r>
            <a:endParaRPr lang="en-US" b="1" baseline="0" dirty="0"/>
          </a:p>
          <a:p>
            <a:pPr marL="628650" lvl="1" indent="-171450">
              <a:buFont typeface="Arial"/>
              <a:buChar char="•"/>
            </a:pPr>
            <a:r>
              <a:rPr lang="en-US" b="1" baseline="0" dirty="0"/>
              <a:t>Demonstration: </a:t>
            </a:r>
            <a:r>
              <a:rPr lang="en-US" b="0" baseline="0" dirty="0"/>
              <a:t>The teacher and a student volunteer model building on each other’s ideas using the visual text.</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my partner and I demonstrate taking turns and building on each other’s ideas?</a:t>
            </a:r>
            <a:endParaRPr lang="en-US" b="1" baseline="0" dirty="0"/>
          </a:p>
          <a:p>
            <a:pPr marL="1085850" lvl="2" indent="-171450">
              <a:buFont typeface="Arial"/>
              <a:buChar char="•"/>
            </a:pPr>
            <a:r>
              <a:rPr lang="en-US" b="1" baseline="0" dirty="0"/>
              <a:t>Targeted Response: </a:t>
            </a:r>
            <a:r>
              <a:rPr lang="en-US" b="0" baseline="0" dirty="0"/>
              <a:t>Each partner took a turn and added to the other partner’s idea.</a:t>
            </a:r>
            <a:endParaRPr lang="en-US" b="1" baseline="0" dirty="0"/>
          </a:p>
        </p:txBody>
      </p:sp>
      <p:sp>
        <p:nvSpPr>
          <p:cNvPr id="4" name="Slide Number Placeholder 3"/>
          <p:cNvSpPr>
            <a:spLocks noGrp="1"/>
          </p:cNvSpPr>
          <p:nvPr>
            <p:ph type="sldNum" sz="quarter" idx="10"/>
          </p:nvPr>
        </p:nvSpPr>
        <p:spPr/>
        <p:txBody>
          <a:bodyPr/>
          <a:lstStyle/>
          <a:p>
            <a:fld id="{31A48FC9-8C8D-AE4F-BD56-6FBD4329B8F0}" type="slidenum">
              <a:rPr lang="en-US" smtClean="0"/>
              <a:t>4</a:t>
            </a:fld>
            <a:endParaRPr lang="en-US"/>
          </a:p>
        </p:txBody>
      </p:sp>
    </p:spTree>
    <p:extLst>
      <p:ext uri="{BB962C8B-B14F-4D97-AF65-F5344CB8AC3E}">
        <p14:creationId xmlns:p14="http://schemas.microsoft.com/office/powerpoint/2010/main" val="20624169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Teacher refers to the </a:t>
            </a:r>
            <a:r>
              <a:rPr lang="en-US" sz="1200" b="1" kern="1200" dirty="0">
                <a:solidFill>
                  <a:schemeClr val="tx1"/>
                </a:solidFill>
                <a:effectLst/>
                <a:latin typeface="+mn-lt"/>
                <a:ea typeface="+mn-ea"/>
                <a:cs typeface="+mn-cs"/>
              </a:rPr>
              <a:t>Listening Task Poster-­‐‑CREATE </a:t>
            </a:r>
            <a:r>
              <a:rPr lang="en-US" sz="1200" kern="1200" dirty="0">
                <a:solidFill>
                  <a:schemeClr val="tx1"/>
                </a:solidFill>
                <a:effectLst/>
                <a:latin typeface="+mn-lt"/>
                <a:ea typeface="+mn-ea"/>
                <a:cs typeface="+mn-cs"/>
              </a:rPr>
              <a:t>and read each step aloud. </a:t>
            </a:r>
            <a:r>
              <a:rPr lang="en-US" sz="1200" i="1" kern="1200" dirty="0">
                <a:solidFill>
                  <a:schemeClr val="tx1"/>
                </a:solidFill>
                <a:effectLst/>
                <a:latin typeface="+mn-lt"/>
                <a:ea typeface="+mn-ea"/>
                <a:cs typeface="+mn-cs"/>
              </a:rPr>
              <a:t>While you are listening to my partner and me, listen for the following: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40</a:t>
            </a:fld>
            <a:endParaRPr lang="en-US"/>
          </a:p>
        </p:txBody>
      </p:sp>
    </p:spTree>
    <p:extLst>
      <p:ext uri="{BB962C8B-B14F-4D97-AF65-F5344CB8AC3E}">
        <p14:creationId xmlns:p14="http://schemas.microsoft.com/office/powerpoint/2010/main" val="2799521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41</a:t>
            </a:fld>
            <a:endParaRPr lang="en-US"/>
          </a:p>
        </p:txBody>
      </p:sp>
    </p:spTree>
    <p:extLst>
      <p:ext uri="{BB962C8B-B14F-4D97-AF65-F5344CB8AC3E}">
        <p14:creationId xmlns:p14="http://schemas.microsoft.com/office/powerpoint/2010/main" val="7246688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r>
              <a:rPr lang="en-US" sz="1200" kern="1200" dirty="0">
                <a:solidFill>
                  <a:schemeClr val="tx1"/>
                </a:solidFill>
                <a:effectLst/>
                <a:latin typeface="+mn-lt"/>
                <a:ea typeface="+mn-ea"/>
                <a:cs typeface="+mn-cs"/>
              </a:rPr>
              <a:t>● Show a video of students having the model conversation (optional)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 with a student using the </a:t>
            </a:r>
            <a:r>
              <a:rPr lang="en-US" sz="1200" b="1"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a:t>
            </a:r>
            <a:endParaRPr lang="en-US" dirty="0"/>
          </a:p>
          <a:p>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42</a:t>
            </a:fld>
            <a:endParaRPr lang="en-US"/>
          </a:p>
        </p:txBody>
      </p:sp>
    </p:spTree>
    <p:extLst>
      <p:ext uri="{BB962C8B-B14F-4D97-AF65-F5344CB8AC3E}">
        <p14:creationId xmlns:p14="http://schemas.microsoft.com/office/powerpoint/2010/main" val="19912479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use questions and the </a:t>
            </a:r>
            <a:r>
              <a:rPr lang="en-US" sz="1200" b="1" kern="1200" dirty="0">
                <a:solidFill>
                  <a:schemeClr val="tx1"/>
                </a:solidFill>
                <a:effectLst/>
                <a:latin typeface="+mn-lt"/>
                <a:ea typeface="+mn-ea"/>
                <a:cs typeface="+mn-cs"/>
              </a:rPr>
              <a:t>Listening Task Poster </a:t>
            </a:r>
            <a:r>
              <a:rPr lang="en-US" sz="1200" kern="1200" dirty="0">
                <a:solidFill>
                  <a:schemeClr val="tx1"/>
                </a:solidFill>
                <a:effectLst/>
                <a:latin typeface="+mn-lt"/>
                <a:ea typeface="+mn-ea"/>
                <a:cs typeface="+mn-cs"/>
              </a:rPr>
              <a:t>to guide students through an analysis of what makes this a </a:t>
            </a:r>
            <a:r>
              <a:rPr lang="en-US" sz="1200" b="1" kern="1200" dirty="0">
                <a:solidFill>
                  <a:schemeClr val="tx1"/>
                </a:solidFill>
                <a:effectLst/>
                <a:latin typeface="+mn-lt"/>
                <a:ea typeface="+mn-ea"/>
                <a:cs typeface="+mn-cs"/>
              </a:rPr>
              <a:t>Model </a:t>
            </a:r>
            <a:r>
              <a:rPr lang="en-US" sz="1200" kern="1200" dirty="0">
                <a:solidFill>
                  <a:schemeClr val="tx1"/>
                </a:solidFill>
                <a:effectLst/>
                <a:latin typeface="+mn-lt"/>
                <a:ea typeface="+mn-ea"/>
                <a:cs typeface="+mn-cs"/>
              </a:rPr>
              <a:t>Constructive Conversation for the skill of </a:t>
            </a:r>
            <a:r>
              <a:rPr lang="en-US" sz="1200" b="1" kern="1200" dirty="0">
                <a:solidFill>
                  <a:schemeClr val="tx1"/>
                </a:solidFill>
                <a:effectLst/>
                <a:latin typeface="+mn-lt"/>
                <a:ea typeface="+mn-ea"/>
                <a:cs typeface="+mn-cs"/>
              </a:rPr>
              <a:t>CREATE. </a:t>
            </a:r>
            <a:endParaRPr lang="en-US" dirty="0"/>
          </a:p>
        </p:txBody>
      </p:sp>
      <p:sp>
        <p:nvSpPr>
          <p:cNvPr id="4" name="Slide Number Placeholder 3"/>
          <p:cNvSpPr>
            <a:spLocks noGrp="1"/>
          </p:cNvSpPr>
          <p:nvPr>
            <p:ph type="sldNum" sz="quarter" idx="10"/>
          </p:nvPr>
        </p:nvSpPr>
        <p:spPr/>
        <p:txBody>
          <a:bodyPr/>
          <a:lstStyle/>
          <a:p>
            <a:fld id="{8B9F5BCA-BDEB-8F49-B2F8-AEE7CFB706E5}" type="slidenum">
              <a:rPr lang="en-US" smtClean="0"/>
              <a:t>43</a:t>
            </a:fld>
            <a:endParaRPr lang="en-US" dirty="0"/>
          </a:p>
        </p:txBody>
      </p:sp>
    </p:spTree>
    <p:extLst>
      <p:ext uri="{BB962C8B-B14F-4D97-AF65-F5344CB8AC3E}">
        <p14:creationId xmlns:p14="http://schemas.microsoft.com/office/powerpoint/2010/main" val="26329732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Teacher refers to the </a:t>
            </a:r>
            <a:r>
              <a:rPr lang="en-US" sz="1200" b="1" kern="1200" dirty="0">
                <a:solidFill>
                  <a:schemeClr val="tx1"/>
                </a:solidFill>
                <a:effectLst/>
                <a:latin typeface="+mn-lt"/>
                <a:ea typeface="+mn-ea"/>
                <a:cs typeface="+mn-cs"/>
              </a:rPr>
              <a:t>Listening Task Poster-­‐‑CREATE </a:t>
            </a:r>
            <a:r>
              <a:rPr lang="en-US" sz="1200" kern="1200" dirty="0">
                <a:solidFill>
                  <a:schemeClr val="tx1"/>
                </a:solidFill>
                <a:effectLst/>
                <a:latin typeface="+mn-lt"/>
                <a:ea typeface="+mn-ea"/>
                <a:cs typeface="+mn-cs"/>
              </a:rPr>
              <a:t>and read each step aloud. </a:t>
            </a:r>
            <a:r>
              <a:rPr lang="en-US" sz="1200" i="1" kern="1200" dirty="0">
                <a:solidFill>
                  <a:schemeClr val="tx1"/>
                </a:solidFill>
                <a:effectLst/>
                <a:latin typeface="+mn-lt"/>
                <a:ea typeface="+mn-ea"/>
                <a:cs typeface="+mn-cs"/>
              </a:rPr>
              <a:t>While you are listening to my partner and me, listen for the following: </a:t>
            </a:r>
            <a:endParaRPr lang="en-US" dirty="0"/>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44</a:t>
            </a:fld>
            <a:endParaRPr lang="en-US"/>
          </a:p>
        </p:txBody>
      </p:sp>
    </p:spTree>
    <p:extLst>
      <p:ext uri="{BB962C8B-B14F-4D97-AF65-F5344CB8AC3E}">
        <p14:creationId xmlns:p14="http://schemas.microsoft.com/office/powerpoint/2010/main" val="20569521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a:t>
            </a:r>
            <a:r>
              <a:rPr lang="en-US" sz="1200" b="1" kern="1200" baseline="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r>
              <a:rPr lang="en-US" sz="1200" kern="1200" dirty="0">
                <a:solidFill>
                  <a:schemeClr val="tx1"/>
                </a:solidFill>
                <a:effectLst/>
                <a:latin typeface="+mn-lt"/>
                <a:ea typeface="+mn-ea"/>
                <a:cs typeface="+mn-cs"/>
              </a:rPr>
              <a:t>● Show a video of students having the model conversation (optional)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 with a student using the </a:t>
            </a:r>
            <a:r>
              <a:rPr lang="en-US" sz="1200" b="1" kern="1200" dirty="0">
                <a:solidFill>
                  <a:schemeClr val="tx1"/>
                </a:solidFill>
                <a:effectLst/>
                <a:latin typeface="+mn-lt"/>
                <a:ea typeface="+mn-ea"/>
                <a:cs typeface="+mn-cs"/>
              </a:rPr>
              <a:t>Non</a:t>
            </a:r>
            <a:r>
              <a:rPr lang="en-US" sz="1200" b="1" kern="1200" baseline="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45</a:t>
            </a:fld>
            <a:endParaRPr lang="en-US"/>
          </a:p>
        </p:txBody>
      </p:sp>
    </p:spTree>
    <p:extLst>
      <p:ext uri="{BB962C8B-B14F-4D97-AF65-F5344CB8AC3E}">
        <p14:creationId xmlns:p14="http://schemas.microsoft.com/office/powerpoint/2010/main" val="11453960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use questions and </a:t>
            </a:r>
            <a:r>
              <a:rPr lang="en-US" sz="1200" b="1" kern="1200" dirty="0">
                <a:solidFill>
                  <a:schemeClr val="tx1"/>
                </a:solidFill>
                <a:effectLst/>
                <a:latin typeface="+mn-lt"/>
                <a:ea typeface="+mn-ea"/>
                <a:cs typeface="+mn-cs"/>
              </a:rPr>
              <a:t>Listening Task Poster </a:t>
            </a:r>
            <a:r>
              <a:rPr lang="en-US" sz="1200" kern="1200" dirty="0">
                <a:solidFill>
                  <a:schemeClr val="tx1"/>
                </a:solidFill>
                <a:effectLst/>
                <a:latin typeface="+mn-lt"/>
                <a:ea typeface="+mn-ea"/>
                <a:cs typeface="+mn-cs"/>
              </a:rPr>
              <a:t>to guide students through an analysis of what makes this a </a:t>
            </a:r>
            <a:r>
              <a:rPr lang="en-US" sz="1200" b="1" kern="1200" dirty="0">
                <a:solidFill>
                  <a:schemeClr val="tx1"/>
                </a:solidFill>
                <a:effectLst/>
                <a:latin typeface="+mn-lt"/>
                <a:ea typeface="+mn-ea"/>
                <a:cs typeface="+mn-cs"/>
              </a:rPr>
              <a:t>Non-­‐‑Model </a:t>
            </a:r>
            <a:r>
              <a:rPr lang="en-US" sz="1200" kern="1200" dirty="0">
                <a:solidFill>
                  <a:schemeClr val="tx1"/>
                </a:solidFill>
                <a:effectLst/>
                <a:latin typeface="+mn-lt"/>
                <a:ea typeface="+mn-ea"/>
                <a:cs typeface="+mn-cs"/>
              </a:rPr>
              <a:t>Constructive Conversation for the skill of </a:t>
            </a:r>
            <a:r>
              <a:rPr lang="en-US" sz="1200" b="1" kern="1200" dirty="0">
                <a:solidFill>
                  <a:schemeClr val="tx1"/>
                </a:solidFill>
                <a:effectLst/>
                <a:latin typeface="+mn-lt"/>
                <a:ea typeface="+mn-ea"/>
                <a:cs typeface="+mn-cs"/>
              </a:rPr>
              <a:t>CREATE. </a:t>
            </a:r>
            <a:endParaRPr lang="en-US" dirty="0"/>
          </a:p>
        </p:txBody>
      </p:sp>
      <p:sp>
        <p:nvSpPr>
          <p:cNvPr id="4" name="Slide Number Placeholder 3"/>
          <p:cNvSpPr>
            <a:spLocks noGrp="1"/>
          </p:cNvSpPr>
          <p:nvPr>
            <p:ph type="sldNum" sz="quarter" idx="10"/>
          </p:nvPr>
        </p:nvSpPr>
        <p:spPr/>
        <p:txBody>
          <a:bodyPr/>
          <a:lstStyle/>
          <a:p>
            <a:fld id="{8B9F5BCA-BDEB-8F49-B2F8-AEE7CFB706E5}" type="slidenum">
              <a:rPr lang="en-US" smtClean="0"/>
              <a:t>46</a:t>
            </a:fld>
            <a:endParaRPr lang="en-US" dirty="0"/>
          </a:p>
        </p:txBody>
      </p:sp>
    </p:spTree>
    <p:extLst>
      <p:ext uri="{BB962C8B-B14F-4D97-AF65-F5344CB8AC3E}">
        <p14:creationId xmlns:p14="http://schemas.microsoft.com/office/powerpoint/2010/main" val="26329732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CREATE </a:t>
            </a:r>
            <a:r>
              <a:rPr lang="en-US" sz="1200" i="1" kern="1200" dirty="0">
                <a:solidFill>
                  <a:schemeClr val="tx1"/>
                </a:solidFill>
                <a:effectLst/>
                <a:latin typeface="+mn-lt"/>
                <a:ea typeface="+mn-ea"/>
                <a:cs typeface="+mn-cs"/>
              </a:rPr>
              <a:t>while playing a game.</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47</a:t>
            </a:fld>
            <a:endParaRPr lang="en-US"/>
          </a:p>
        </p:txBody>
      </p:sp>
    </p:spTree>
    <p:extLst>
      <p:ext uri="{BB962C8B-B14F-4D97-AF65-F5344CB8AC3E}">
        <p14:creationId xmlns:p14="http://schemas.microsoft.com/office/powerpoint/2010/main" val="19489499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48</a:t>
            </a:fld>
            <a:endParaRPr lang="en-US"/>
          </a:p>
        </p:txBody>
      </p:sp>
    </p:spTree>
    <p:extLst>
      <p:ext uri="{BB962C8B-B14F-4D97-AF65-F5344CB8AC3E}">
        <p14:creationId xmlns:p14="http://schemas.microsoft.com/office/powerpoint/2010/main" val="39318796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49</a:t>
            </a:fld>
            <a:endParaRPr lang="en-US"/>
          </a:p>
        </p:txBody>
      </p:sp>
    </p:spTree>
    <p:extLst>
      <p:ext uri="{BB962C8B-B14F-4D97-AF65-F5344CB8AC3E}">
        <p14:creationId xmlns:p14="http://schemas.microsoft.com/office/powerpoint/2010/main" val="4102178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5</a:t>
            </a:fld>
            <a:endParaRPr lang="en-US"/>
          </a:p>
        </p:txBody>
      </p:sp>
    </p:spTree>
    <p:extLst>
      <p:ext uri="{BB962C8B-B14F-4D97-AF65-F5344CB8AC3E}">
        <p14:creationId xmlns:p14="http://schemas.microsoft.com/office/powerpoint/2010/main" val="17890800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models creating a class Constructive Conversation Poster (see resources). Teacher elicits student responses to develop a class poster that illustrates their understanding of the </a:t>
            </a:r>
            <a:r>
              <a:rPr lang="en-US" sz="1200" b="1" kern="1200" dirty="0">
                <a:solidFill>
                  <a:schemeClr val="tx1"/>
                </a:solidFill>
                <a:effectLst/>
                <a:latin typeface="+mn-lt"/>
                <a:ea typeface="+mn-ea"/>
                <a:cs typeface="+mn-cs"/>
              </a:rPr>
              <a:t>CREATE </a:t>
            </a:r>
            <a:r>
              <a:rPr lang="en-US" sz="1200" kern="1200" dirty="0">
                <a:solidFill>
                  <a:schemeClr val="tx1"/>
                </a:solidFill>
                <a:effectLst/>
                <a:latin typeface="+mn-lt"/>
                <a:ea typeface="+mn-ea"/>
                <a:cs typeface="+mn-cs"/>
              </a:rPr>
              <a:t>skill and Conversation Norms.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poster should have only prompt and response starters used by the students for the Constructive Conversation Skill </a:t>
            </a:r>
            <a:r>
              <a:rPr lang="en-US" sz="1200" b="1" kern="1200" dirty="0">
                <a:solidFill>
                  <a:schemeClr val="tx1"/>
                </a:solidFill>
                <a:effectLst/>
                <a:latin typeface="+mn-lt"/>
                <a:ea typeface="+mn-ea"/>
                <a:cs typeface="+mn-cs"/>
              </a:rPr>
              <a:t>CREATE </a:t>
            </a:r>
            <a:r>
              <a:rPr lang="en-US" sz="1200" kern="1200" dirty="0">
                <a:solidFill>
                  <a:schemeClr val="tx1"/>
                </a:solidFill>
                <a:effectLst/>
                <a:latin typeface="+mn-lt"/>
                <a:ea typeface="+mn-ea"/>
                <a:cs typeface="+mn-cs"/>
              </a:rPr>
              <a:t>such as: </a:t>
            </a:r>
            <a:endParaRPr lang="en-US" dirty="0"/>
          </a:p>
          <a:p>
            <a:r>
              <a:rPr lang="en-US" sz="1200" kern="1200" dirty="0">
                <a:solidFill>
                  <a:schemeClr val="tx1"/>
                </a:solidFill>
                <a:effectLst/>
                <a:latin typeface="+mn-lt"/>
                <a:ea typeface="+mn-ea"/>
                <a:cs typeface="+mn-cs"/>
              </a:rPr>
              <a:t>▪  What do you notice? </a:t>
            </a:r>
            <a:endParaRPr lang="en-US" dirty="0">
              <a:effectLst/>
            </a:endParaRPr>
          </a:p>
          <a:p>
            <a:r>
              <a:rPr lang="en-US" sz="1200" kern="1200" dirty="0">
                <a:solidFill>
                  <a:schemeClr val="tx1"/>
                </a:solidFill>
                <a:effectLst/>
                <a:latin typeface="+mn-lt"/>
                <a:ea typeface="+mn-ea"/>
                <a:cs typeface="+mn-cs"/>
              </a:rPr>
              <a:t>▪  I notice...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50</a:t>
            </a:fld>
            <a:endParaRPr lang="en-US"/>
          </a:p>
        </p:txBody>
      </p:sp>
    </p:spTree>
    <p:extLst>
      <p:ext uri="{BB962C8B-B14F-4D97-AF65-F5344CB8AC3E}">
        <p14:creationId xmlns:p14="http://schemas.microsoft.com/office/powerpoint/2010/main" val="42220981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will review the Constructive Conversation</a:t>
            </a:r>
            <a:r>
              <a:rPr lang="en-US" baseline="0" dirty="0"/>
              <a:t> Skill CREATE</a:t>
            </a:r>
          </a:p>
          <a:p>
            <a:r>
              <a:rPr lang="en-US" baseline="0" dirty="0"/>
              <a:t>Students will self-assess answering the prompt</a:t>
            </a:r>
          </a:p>
          <a:p>
            <a:endParaRPr lang="en-US" baseline="0" dirty="0"/>
          </a:p>
          <a:p>
            <a:r>
              <a:rPr lang="en-US" baseline="0" dirty="0"/>
              <a:t>Teacher may select a conversation pair to share out.</a:t>
            </a:r>
          </a:p>
          <a:p>
            <a:r>
              <a:rPr lang="en-US" baseline="0" dirty="0"/>
              <a:t>EXAMPLE: </a:t>
            </a:r>
          </a:p>
          <a:p>
            <a:r>
              <a:rPr lang="en-US" baseline="0" dirty="0"/>
              <a:t>Student: I rated myself a 3 because…</a:t>
            </a:r>
          </a:p>
          <a:p>
            <a:r>
              <a:rPr lang="en-US" baseline="0" dirty="0"/>
              <a:t>Teacher: What can you do to move to a 4?</a:t>
            </a:r>
            <a:endParaRPr lang="en-US" dirty="0"/>
          </a:p>
        </p:txBody>
      </p:sp>
      <p:sp>
        <p:nvSpPr>
          <p:cNvPr id="4" name="Slide Number Placeholder 3"/>
          <p:cNvSpPr>
            <a:spLocks noGrp="1"/>
          </p:cNvSpPr>
          <p:nvPr>
            <p:ph type="sldNum" sz="quarter" idx="10"/>
          </p:nvPr>
        </p:nvSpPr>
        <p:spPr/>
        <p:txBody>
          <a:bodyPr/>
          <a:lstStyle/>
          <a:p>
            <a:fld id="{8C84BB4E-1A06-6543-9CFD-082A6388932A}" type="slidenum">
              <a:rPr lang="en-US" smtClean="0"/>
              <a:t>51</a:t>
            </a:fld>
            <a:endParaRPr lang="en-US"/>
          </a:p>
        </p:txBody>
      </p:sp>
    </p:spTree>
    <p:extLst>
      <p:ext uri="{BB962C8B-B14F-4D97-AF65-F5344CB8AC3E}">
        <p14:creationId xmlns:p14="http://schemas.microsoft.com/office/powerpoint/2010/main" val="2432372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DC05E7-F875-C14A-B5D4-B200F080DD76}" type="slidenum">
              <a:rPr lang="en-US" smtClean="0"/>
              <a:t>53</a:t>
            </a:fld>
            <a:endParaRPr lang="en-US"/>
          </a:p>
        </p:txBody>
      </p:sp>
    </p:spTree>
    <p:extLst>
      <p:ext uri="{BB962C8B-B14F-4D97-AF65-F5344CB8AC3E}">
        <p14:creationId xmlns:p14="http://schemas.microsoft.com/office/powerpoint/2010/main" val="2864227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Introduce hand gesture for </a:t>
            </a:r>
            <a:r>
              <a:rPr lang="en-US" sz="1200" b="1" kern="1200" dirty="0">
                <a:solidFill>
                  <a:schemeClr val="tx1"/>
                </a:solidFill>
                <a:effectLst/>
                <a:latin typeface="+mn-lt"/>
                <a:ea typeface="+mn-ea"/>
                <a:cs typeface="+mn-cs"/>
              </a:rPr>
              <a:t>CREATE </a:t>
            </a:r>
            <a:r>
              <a:rPr lang="en-US" sz="1200" kern="1200" dirty="0">
                <a:solidFill>
                  <a:schemeClr val="tx1"/>
                </a:solidFill>
                <a:effectLst/>
                <a:latin typeface="+mn-lt"/>
                <a:ea typeface="+mn-ea"/>
                <a:cs typeface="+mn-cs"/>
              </a:rPr>
              <a:t>(teacher places her/his hands over her/his head and opens and closes his/her hands as if an idea is coming out of his/her head.)</a:t>
            </a:r>
            <a:br>
              <a:rPr lang="en-US" sz="1200" kern="1200" dirty="0">
                <a:solidFill>
                  <a:schemeClr val="tx1"/>
                </a:solidFill>
                <a:effectLst/>
                <a:latin typeface="+mn-lt"/>
                <a:ea typeface="+mn-ea"/>
                <a:cs typeface="+mn-cs"/>
              </a:rPr>
            </a:br>
            <a:r>
              <a:rPr lang="en-US" sz="1200" i="1" kern="1200" dirty="0">
                <a:solidFill>
                  <a:schemeClr val="tx1"/>
                </a:solidFill>
                <a:effectLst/>
                <a:latin typeface="+mn-lt"/>
                <a:ea typeface="+mn-ea"/>
                <a:cs typeface="+mn-cs"/>
              </a:rPr>
              <a:t>To help us remember the skill that we are learning, we use a special phrase: “Sharing our ideas.” </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6</a:t>
            </a:fld>
            <a:endParaRPr lang="en-US"/>
          </a:p>
        </p:txBody>
      </p:sp>
    </p:spTree>
    <p:extLst>
      <p:ext uri="{BB962C8B-B14F-4D97-AF65-F5344CB8AC3E}">
        <p14:creationId xmlns:p14="http://schemas.microsoft.com/office/powerpoint/2010/main" val="1461908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Introduce the Listening Task Poster</a:t>
            </a:r>
            <a:br>
              <a:rPr lang="en-US" sz="1200" b="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Teacher refers to the </a:t>
            </a:r>
            <a:r>
              <a:rPr lang="en-US" sz="1200" b="1" kern="1200" dirty="0">
                <a:solidFill>
                  <a:schemeClr val="tx1"/>
                </a:solidFill>
                <a:effectLst/>
                <a:latin typeface="+mn-lt"/>
                <a:ea typeface="+mn-ea"/>
                <a:cs typeface="+mn-cs"/>
              </a:rPr>
              <a:t>Listening Task Poster-­‐‑CREATE </a:t>
            </a:r>
            <a:r>
              <a:rPr lang="en-US" sz="1200" kern="1200" dirty="0">
                <a:solidFill>
                  <a:schemeClr val="tx1"/>
                </a:solidFill>
                <a:effectLst/>
                <a:latin typeface="+mn-lt"/>
                <a:ea typeface="+mn-ea"/>
                <a:cs typeface="+mn-cs"/>
              </a:rPr>
              <a:t>and read each step aloud. </a:t>
            </a:r>
            <a:r>
              <a:rPr lang="en-US" sz="1200" i="1" kern="1200" dirty="0">
                <a:solidFill>
                  <a:schemeClr val="tx1"/>
                </a:solidFill>
                <a:effectLst/>
                <a:latin typeface="+mn-lt"/>
                <a:ea typeface="+mn-ea"/>
                <a:cs typeface="+mn-cs"/>
              </a:rPr>
              <a:t>While you are listening to my partner and me, listen for the following: </a:t>
            </a:r>
            <a:endParaRPr lang="en-US" dirty="0"/>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7</a:t>
            </a:fld>
            <a:endParaRPr lang="en-US"/>
          </a:p>
        </p:txBody>
      </p:sp>
    </p:spTree>
    <p:extLst>
      <p:ext uri="{BB962C8B-B14F-4D97-AF65-F5344CB8AC3E}">
        <p14:creationId xmlns:p14="http://schemas.microsoft.com/office/powerpoint/2010/main" val="2016949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Visual Text for Teacher Modeling. </a:t>
            </a:r>
            <a:r>
              <a:rPr lang="en-US" sz="1200" i="1" kern="1200" dirty="0">
                <a:solidFill>
                  <a:schemeClr val="tx1"/>
                </a:solidFill>
                <a:effectLst/>
                <a:latin typeface="+mn-lt"/>
                <a:ea typeface="+mn-ea"/>
                <a:cs typeface="+mn-cs"/>
              </a:rPr>
              <a:t>To model what a Constructive Conversation looks like we are going to use a visual text and address the prompt: </a:t>
            </a:r>
            <a:r>
              <a:rPr lang="en-US" sz="1200" b="1" i="1" kern="1200" dirty="0">
                <a:solidFill>
                  <a:schemeClr val="tx1"/>
                </a:solidFill>
                <a:effectLst/>
                <a:latin typeface="+mn-lt"/>
                <a:ea typeface="+mn-ea"/>
                <a:cs typeface="+mn-cs"/>
              </a:rPr>
              <a:t>What do you notice in the visual text? </a:t>
            </a:r>
            <a:r>
              <a:rPr lang="en-US" sz="1200" i="1" kern="1200" dirty="0">
                <a:solidFill>
                  <a:schemeClr val="tx1"/>
                </a:solidFill>
                <a:effectLst/>
                <a:latin typeface="+mn-lt"/>
                <a:ea typeface="+mn-ea"/>
                <a:cs typeface="+mn-cs"/>
              </a:rPr>
              <a:t>As we look at the visual text we will </a:t>
            </a:r>
            <a:r>
              <a:rPr lang="en-US" sz="1200" b="1" i="1" kern="1200" dirty="0">
                <a:solidFill>
                  <a:schemeClr val="tx1"/>
                </a:solidFill>
                <a:effectLst/>
                <a:latin typeface="+mn-lt"/>
                <a:ea typeface="+mn-ea"/>
                <a:cs typeface="+mn-cs"/>
              </a:rPr>
              <a:t>CREATE </a:t>
            </a:r>
            <a:r>
              <a:rPr lang="en-US" sz="1200" i="1" kern="1200" dirty="0">
                <a:solidFill>
                  <a:schemeClr val="tx1"/>
                </a:solidFill>
                <a:effectLst/>
                <a:latin typeface="+mn-lt"/>
                <a:ea typeface="+mn-ea"/>
                <a:cs typeface="+mn-cs"/>
              </a:rPr>
              <a:t>and share our own ideas. </a:t>
            </a:r>
            <a:endParaRPr lang="en-US" dirty="0"/>
          </a:p>
          <a:p>
            <a:endParaRPr lang="en-US" dirty="0"/>
          </a:p>
          <a:p>
            <a:r>
              <a:rPr lang="en-US" sz="1200" kern="1200" dirty="0">
                <a:solidFill>
                  <a:schemeClr val="tx1"/>
                </a:solidFill>
                <a:effectLst/>
                <a:latin typeface="+mn-lt"/>
                <a:ea typeface="+mn-ea"/>
                <a:cs typeface="+mn-cs"/>
              </a:rPr>
              <a:t>Model using think time and pointing at key elements of the visual text </a:t>
            </a:r>
            <a:endParaRPr lang="en-US" dirty="0"/>
          </a:p>
          <a:p>
            <a:r>
              <a:rPr lang="en-US" sz="1200" kern="1200" dirty="0">
                <a:solidFill>
                  <a:schemeClr val="tx1"/>
                </a:solidFill>
                <a:effectLst/>
                <a:latin typeface="+mn-lt"/>
                <a:ea typeface="+mn-ea"/>
                <a:cs typeface="+mn-cs"/>
              </a:rPr>
              <a:t>before reading the script.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Teacher will also discuss how the following norms were used during the conversation: </a:t>
            </a:r>
            <a:endParaRPr lang="en-US" dirty="0"/>
          </a:p>
          <a:p>
            <a:r>
              <a:rPr lang="en-US" sz="1200" i="1" kern="1200" dirty="0">
                <a:solidFill>
                  <a:schemeClr val="tx1"/>
                </a:solidFill>
                <a:effectLst/>
                <a:latin typeface="+mn-lt"/>
                <a:ea typeface="+mn-ea"/>
                <a:cs typeface="+mn-cs"/>
              </a:rPr>
              <a:t>Use your think time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Use the language of the skill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a:t>
            </a:fld>
            <a:endParaRPr lang="en-US"/>
          </a:p>
        </p:txBody>
      </p:sp>
    </p:spTree>
    <p:extLst>
      <p:ext uri="{BB962C8B-B14F-4D97-AF65-F5344CB8AC3E}">
        <p14:creationId xmlns:p14="http://schemas.microsoft.com/office/powerpoint/2010/main" val="1061564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endParaRPr lang="en-US" dirty="0">
              <a:effectLst/>
            </a:endParaRP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9</a:t>
            </a:fld>
            <a:endParaRPr lang="en-US"/>
          </a:p>
        </p:txBody>
      </p:sp>
    </p:spTree>
    <p:extLst>
      <p:ext uri="{BB962C8B-B14F-4D97-AF65-F5344CB8AC3E}">
        <p14:creationId xmlns:p14="http://schemas.microsoft.com/office/powerpoint/2010/main" val="843506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627F1A4-CBFC-024E-973C-F56041817E7A}"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23A454-9ACD-684A-9865-933AFAA7994E}"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34444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27F1A4-CBFC-024E-973C-F56041817E7A}"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23A454-9ACD-684A-9865-933AFAA7994E}" type="slidenum">
              <a:rPr lang="en-US" smtClean="0"/>
              <a:t>‹#›</a:t>
            </a:fld>
            <a:endParaRPr lang="en-US"/>
          </a:p>
        </p:txBody>
      </p:sp>
    </p:spTree>
    <p:extLst>
      <p:ext uri="{BB962C8B-B14F-4D97-AF65-F5344CB8AC3E}">
        <p14:creationId xmlns:p14="http://schemas.microsoft.com/office/powerpoint/2010/main" val="1829853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398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27F1A4-CBFC-024E-973C-F56041817E7A}"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23A454-9ACD-684A-9865-933AFAA7994E}" type="slidenum">
              <a:rPr lang="en-US" smtClean="0"/>
              <a:t>‹#›</a:t>
            </a:fld>
            <a:endParaRPr lang="en-US"/>
          </a:p>
        </p:txBody>
      </p:sp>
    </p:spTree>
    <p:extLst>
      <p:ext uri="{BB962C8B-B14F-4D97-AF65-F5344CB8AC3E}">
        <p14:creationId xmlns:p14="http://schemas.microsoft.com/office/powerpoint/2010/main" val="1710345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27F1A4-CBFC-024E-973C-F56041817E7A}"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23A454-9ACD-684A-9865-933AFAA7994E}" type="slidenum">
              <a:rPr lang="en-US" smtClean="0"/>
              <a:t>‹#›</a:t>
            </a:fld>
            <a:endParaRPr lang="en-US"/>
          </a:p>
        </p:txBody>
      </p:sp>
    </p:spTree>
    <p:extLst>
      <p:ext uri="{BB962C8B-B14F-4D97-AF65-F5344CB8AC3E}">
        <p14:creationId xmlns:p14="http://schemas.microsoft.com/office/powerpoint/2010/main" val="1474779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27F1A4-CBFC-024E-973C-F56041817E7A}"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23A454-9ACD-684A-9865-933AFAA7994E}"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53761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627F1A4-CBFC-024E-973C-F56041817E7A}" type="datetimeFigureOut">
              <a:rPr lang="en-US" smtClean="0"/>
              <a:t>9/4/19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23A454-9ACD-684A-9865-933AFAA7994E}" type="slidenum">
              <a:rPr lang="en-US" smtClean="0"/>
              <a:t>‹#›</a:t>
            </a:fld>
            <a:endParaRPr lang="en-US"/>
          </a:p>
        </p:txBody>
      </p:sp>
    </p:spTree>
    <p:extLst>
      <p:ext uri="{BB962C8B-B14F-4D97-AF65-F5344CB8AC3E}">
        <p14:creationId xmlns:p14="http://schemas.microsoft.com/office/powerpoint/2010/main" val="2181818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27F1A4-CBFC-024E-973C-F56041817E7A}" type="datetimeFigureOut">
              <a:rPr lang="en-US" smtClean="0"/>
              <a:t>9/4/19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23A454-9ACD-684A-9865-933AFAA7994E}" type="slidenum">
              <a:rPr lang="en-US" smtClean="0"/>
              <a:t>‹#›</a:t>
            </a:fld>
            <a:endParaRPr lang="en-US"/>
          </a:p>
        </p:txBody>
      </p:sp>
    </p:spTree>
    <p:extLst>
      <p:ext uri="{BB962C8B-B14F-4D97-AF65-F5344CB8AC3E}">
        <p14:creationId xmlns:p14="http://schemas.microsoft.com/office/powerpoint/2010/main" val="673085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627F1A4-CBFC-024E-973C-F56041817E7A}" type="datetimeFigureOut">
              <a:rPr lang="en-US" smtClean="0"/>
              <a:t>9/4/19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23A454-9ACD-684A-9865-933AFAA7994E}" type="slidenum">
              <a:rPr lang="en-US" smtClean="0"/>
              <a:t>‹#›</a:t>
            </a:fld>
            <a:endParaRPr lang="en-US"/>
          </a:p>
        </p:txBody>
      </p:sp>
    </p:spTree>
    <p:extLst>
      <p:ext uri="{BB962C8B-B14F-4D97-AF65-F5344CB8AC3E}">
        <p14:creationId xmlns:p14="http://schemas.microsoft.com/office/powerpoint/2010/main" val="2783268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627F1A4-CBFC-024E-973C-F56041817E7A}" type="datetimeFigureOut">
              <a:rPr lang="en-US" smtClean="0"/>
              <a:t>9/4/19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A323A454-9ACD-684A-9865-933AFAA7994E}" type="slidenum">
              <a:rPr lang="en-US" smtClean="0"/>
              <a:t>‹#›</a:t>
            </a:fld>
            <a:endParaRPr lang="en-US"/>
          </a:p>
        </p:txBody>
      </p:sp>
    </p:spTree>
    <p:extLst>
      <p:ext uri="{BB962C8B-B14F-4D97-AF65-F5344CB8AC3E}">
        <p14:creationId xmlns:p14="http://schemas.microsoft.com/office/powerpoint/2010/main" val="2452003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8627F1A4-CBFC-024E-973C-F56041817E7A}" type="datetimeFigureOut">
              <a:rPr lang="en-US" smtClean="0"/>
              <a:t>9/4/19</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323A454-9ACD-684A-9865-933AFAA7994E}" type="slidenum">
              <a:rPr lang="en-US" smtClean="0"/>
              <a:t>‹#›</a:t>
            </a:fld>
            <a:endParaRPr lang="en-US"/>
          </a:p>
        </p:txBody>
      </p:sp>
    </p:spTree>
    <p:extLst>
      <p:ext uri="{BB962C8B-B14F-4D97-AF65-F5344CB8AC3E}">
        <p14:creationId xmlns:p14="http://schemas.microsoft.com/office/powerpoint/2010/main" val="2308886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627F1A4-CBFC-024E-973C-F56041817E7A}" type="datetimeFigureOut">
              <a:rPr lang="en-US" smtClean="0"/>
              <a:t>9/4/19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23A454-9ACD-684A-9865-933AFAA7994E}" type="slidenum">
              <a:rPr lang="en-US" smtClean="0"/>
              <a:t>‹#›</a:t>
            </a:fld>
            <a:endParaRPr lang="en-US"/>
          </a:p>
        </p:txBody>
      </p:sp>
    </p:spTree>
    <p:extLst>
      <p:ext uri="{BB962C8B-B14F-4D97-AF65-F5344CB8AC3E}">
        <p14:creationId xmlns:p14="http://schemas.microsoft.com/office/powerpoint/2010/main" val="1684917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8627F1A4-CBFC-024E-973C-F56041817E7A}" type="datetimeFigureOut">
              <a:rPr lang="en-US" smtClean="0"/>
              <a:t>9/4/19</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A323A454-9ACD-684A-9865-933AFAA7994E}"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99766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jp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2.jpg"/><Relationship Id="rId7" Type="http://schemas.openxmlformats.org/officeDocument/2006/relationships/image" Target="../media/image16.em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0.png"/><Relationship Id="rId5" Type="http://schemas.openxmlformats.org/officeDocument/2006/relationships/image" Target="../media/image18.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0.png"/><Relationship Id="rId5" Type="http://schemas.openxmlformats.org/officeDocument/2006/relationships/image" Target="../media/image18.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jpg"/><Relationship Id="rId4" Type="http://schemas.openxmlformats.org/officeDocument/2006/relationships/image" Target="../media/image15.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24.png"/></Relationships>
</file>

<file path=ppt/slides/_rels/slide49.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2.jpg"/><Relationship Id="rId7" Type="http://schemas.openxmlformats.org/officeDocument/2006/relationships/image" Target="../media/image16.emf"/><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35.em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5593" y="219456"/>
            <a:ext cx="7543800" cy="1143000"/>
          </a:xfrm>
        </p:spPr>
        <p:txBody>
          <a:bodyPr>
            <a:normAutofit/>
          </a:bodyPr>
          <a:lstStyle/>
          <a:p>
            <a:pPr algn="ctr"/>
            <a:r>
              <a:rPr lang="en-US" dirty="0"/>
              <a:t>Start Smart 1.0</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4</a:t>
            </a:r>
            <a:r>
              <a:rPr lang="en-US" sz="4800" baseline="30000" dirty="0">
                <a:solidFill>
                  <a:schemeClr val="tx1"/>
                </a:solidFill>
              </a:rPr>
              <a:t>TH</a:t>
            </a:r>
            <a:r>
              <a:rPr lang="en-US" sz="4800" dirty="0">
                <a:solidFill>
                  <a:schemeClr val="tx1"/>
                </a:solidFill>
              </a:rPr>
              <a:t> Grade</a:t>
            </a:r>
          </a:p>
          <a:p>
            <a:r>
              <a:rPr lang="en-US" sz="4800" dirty="0">
                <a:solidFill>
                  <a:schemeClr val="tx1"/>
                </a:solidFill>
              </a:rPr>
              <a:t>Lesson 1</a:t>
            </a:r>
          </a:p>
        </p:txBody>
      </p:sp>
      <p:pic>
        <p:nvPicPr>
          <p:cNvPr id="4" name="Picture 3"/>
          <p:cNvPicPr>
            <a:picLocks noChangeAspect="1"/>
          </p:cNvPicPr>
          <p:nvPr/>
        </p:nvPicPr>
        <p:blipFill>
          <a:blip r:embed="rId3"/>
          <a:stretch>
            <a:fillRect/>
          </a:stretch>
        </p:blipFill>
        <p:spPr>
          <a:xfrm>
            <a:off x="7047406" y="4536948"/>
            <a:ext cx="1221987" cy="1192182"/>
          </a:xfrm>
          <a:prstGeom prst="rect">
            <a:avLst/>
          </a:prstGeom>
        </p:spPr>
      </p:pic>
      <p:pic>
        <p:nvPicPr>
          <p:cNvPr id="7" name="Picture 6" descr="Description: LAUSD"/>
          <p:cNvPicPr/>
          <p:nvPr/>
        </p:nvPicPr>
        <p:blipFill>
          <a:blip r:embed="rId4">
            <a:extLst>
              <a:ext uri="{28A0092B-C50C-407E-A947-70E740481C1C}">
                <a14:useLocalDpi xmlns:a14="http://schemas.microsoft.com/office/drawing/2010/main" val="0"/>
              </a:ext>
            </a:extLst>
          </a:blip>
          <a:srcRect/>
          <a:stretch>
            <a:fillRect/>
          </a:stretch>
        </p:blipFill>
        <p:spPr bwMode="auto">
          <a:xfrm>
            <a:off x="3861665" y="4678030"/>
            <a:ext cx="1176216" cy="1143001"/>
          </a:xfrm>
          <a:prstGeom prst="rect">
            <a:avLst/>
          </a:prstGeom>
          <a:noFill/>
          <a:ln>
            <a:noFill/>
          </a:ln>
        </p:spPr>
      </p:pic>
      <p:pic>
        <p:nvPicPr>
          <p:cNvPr id="8" name="Picture 7" descr="A close up of a sign&#10;&#10;Description automatically generated">
            <a:extLst>
              <a:ext uri="{FF2B5EF4-FFF2-40B4-BE49-F238E27FC236}">
                <a16:creationId xmlns:a16="http://schemas.microsoft.com/office/drawing/2014/main" id="{FC9AE988-1A33-DE47-BD83-DA584806ED4F}"/>
              </a:ext>
            </a:extLst>
          </p:cNvPr>
          <p:cNvPicPr>
            <a:picLocks noChangeAspect="1"/>
          </p:cNvPicPr>
          <p:nvPr/>
        </p:nvPicPr>
        <p:blipFill>
          <a:blip r:embed="rId5"/>
          <a:stretch>
            <a:fillRect/>
          </a:stretch>
        </p:blipFill>
        <p:spPr>
          <a:xfrm>
            <a:off x="5137326" y="4608228"/>
            <a:ext cx="1910080" cy="1253490"/>
          </a:xfrm>
          <a:prstGeom prst="rect">
            <a:avLst/>
          </a:prstGeom>
        </p:spPr>
      </p:pic>
      <p:pic>
        <p:nvPicPr>
          <p:cNvPr id="6" name="Picture 5">
            <a:extLst>
              <a:ext uri="{FF2B5EF4-FFF2-40B4-BE49-F238E27FC236}">
                <a16:creationId xmlns:a16="http://schemas.microsoft.com/office/drawing/2014/main" id="{330445C1-E937-2E48-B895-A29D94527E76}"/>
              </a:ext>
            </a:extLst>
          </p:cNvPr>
          <p:cNvPicPr>
            <a:picLocks noChangeAspect="1"/>
          </p:cNvPicPr>
          <p:nvPr/>
        </p:nvPicPr>
        <p:blipFill>
          <a:blip r:embed="rId6"/>
          <a:stretch>
            <a:fillRect/>
          </a:stretch>
        </p:blipFill>
        <p:spPr>
          <a:xfrm>
            <a:off x="3333596" y="1252728"/>
            <a:ext cx="2316308" cy="2997574"/>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93712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062924"/>
          </a:xfrm>
          <a:prstGeom prst="rect">
            <a:avLst/>
          </a:prstGeom>
          <a:noFill/>
        </p:spPr>
        <p:txBody>
          <a:bodyPr wrap="square" rtlCol="0">
            <a:spAutoFit/>
          </a:bodyPr>
          <a:lstStyle/>
          <a:p>
            <a:r>
              <a:rPr lang="en-US" sz="1700" b="1" dirty="0"/>
              <a:t>Partner A: </a:t>
            </a:r>
            <a:r>
              <a:rPr lang="en-US" sz="1700" dirty="0"/>
              <a:t>I notice kids.  What do you notice in the visual text?</a:t>
            </a:r>
          </a:p>
          <a:p>
            <a:endParaRPr lang="en-US" sz="1700" dirty="0"/>
          </a:p>
          <a:p>
            <a:endParaRPr lang="en-US" sz="1700" dirty="0"/>
          </a:p>
          <a:p>
            <a:endParaRPr lang="en-US" sz="1700" dirty="0"/>
          </a:p>
          <a:p>
            <a:r>
              <a:rPr lang="en-US" sz="1700" b="1" dirty="0"/>
              <a:t>Partner A:  </a:t>
            </a:r>
            <a:r>
              <a:rPr lang="en-US" sz="1700" dirty="0"/>
              <a:t>I notice that each boy is placing one hand in the center.  What else do you want to add?</a:t>
            </a:r>
            <a:endParaRPr lang="en-US" sz="1700" b="1" dirty="0"/>
          </a:p>
          <a:p>
            <a:endParaRPr lang="en-US" sz="1700" b="1" dirty="0"/>
          </a:p>
          <a:p>
            <a:endParaRPr lang="en-US" sz="1700" b="1" dirty="0"/>
          </a:p>
          <a:p>
            <a:endParaRPr lang="en-US" sz="1700" b="1" dirty="0"/>
          </a:p>
          <a:p>
            <a:r>
              <a:rPr lang="en-US" sz="1700" b="1" dirty="0"/>
              <a:t>Partner A: </a:t>
            </a:r>
            <a:r>
              <a:rPr lang="en-US" sz="1700" dirty="0"/>
              <a:t>I notice that some of the boys are wearing sneakers.  What do you notice?</a:t>
            </a:r>
          </a:p>
          <a:p>
            <a:endParaRPr lang="en-US" sz="1700" dirty="0"/>
          </a:p>
          <a:p>
            <a:endParaRPr lang="en-US" sz="1700" dirty="0"/>
          </a:p>
          <a:p>
            <a:endParaRPr lang="en-US" sz="1700" dirty="0"/>
          </a:p>
          <a:p>
            <a:r>
              <a:rPr lang="en-US" sz="1700" b="1" dirty="0"/>
              <a:t>Partner A: </a:t>
            </a:r>
            <a:r>
              <a:rPr lang="en-US" sz="1700" dirty="0"/>
              <a:t>I notice tile floor.  What do you notice?</a:t>
            </a:r>
          </a:p>
        </p:txBody>
      </p:sp>
      <p:sp>
        <p:nvSpPr>
          <p:cNvPr id="5" name="TextBox 4"/>
          <p:cNvSpPr txBox="1"/>
          <p:nvPr/>
        </p:nvSpPr>
        <p:spPr>
          <a:xfrm>
            <a:off x="4591715" y="1052160"/>
            <a:ext cx="3619308" cy="5062924"/>
          </a:xfrm>
          <a:prstGeom prst="rect">
            <a:avLst/>
          </a:prstGeom>
          <a:noFill/>
        </p:spPr>
        <p:txBody>
          <a:bodyPr wrap="square" rtlCol="0">
            <a:spAutoFit/>
          </a:bodyPr>
          <a:lstStyle/>
          <a:p>
            <a:r>
              <a:rPr lang="en-US" sz="1700" b="1" dirty="0"/>
              <a:t>Partner B:  </a:t>
            </a:r>
            <a:r>
              <a:rPr lang="en-US" sz="1700" dirty="0"/>
              <a:t>I notice kids are sitting down in a circle.  What else do you notice?</a:t>
            </a:r>
          </a:p>
          <a:p>
            <a:endParaRPr lang="en-US" sz="1700" b="1" dirty="0"/>
          </a:p>
          <a:p>
            <a:endParaRPr lang="en-US" sz="1700" b="1" dirty="0"/>
          </a:p>
          <a:p>
            <a:r>
              <a:rPr lang="en-US" sz="1700" b="1" dirty="0"/>
              <a:t>Partner B: </a:t>
            </a:r>
            <a:r>
              <a:rPr lang="en-US" sz="1700" dirty="0"/>
              <a:t>I notice that, too.  I would like to add that each hand is overlapping the next.  What else do you notice?</a:t>
            </a:r>
          </a:p>
          <a:p>
            <a:endParaRPr lang="en-US" sz="1700" dirty="0"/>
          </a:p>
          <a:p>
            <a:endParaRPr lang="en-US" sz="1700" dirty="0"/>
          </a:p>
          <a:p>
            <a:r>
              <a:rPr lang="en-US" sz="1700" b="1" dirty="0"/>
              <a:t>Partner B: </a:t>
            </a:r>
            <a:r>
              <a:rPr lang="en-US" sz="1700" dirty="0"/>
              <a:t>I notice they are inside a building.  What do you notice?</a:t>
            </a:r>
          </a:p>
          <a:p>
            <a:endParaRPr lang="en-US" sz="1700" dirty="0"/>
          </a:p>
          <a:p>
            <a:endParaRPr lang="en-US" sz="1700" dirty="0"/>
          </a:p>
          <a:p>
            <a:endParaRPr lang="en-US" sz="1700" dirty="0"/>
          </a:p>
          <a:p>
            <a:endParaRPr lang="en-US" sz="1700" dirty="0"/>
          </a:p>
          <a:p>
            <a:r>
              <a:rPr lang="en-US" sz="1700" b="1" dirty="0"/>
              <a:t>Partner B</a:t>
            </a:r>
            <a:r>
              <a:rPr lang="en-US" sz="1700" dirty="0"/>
              <a:t>: I notice some kids have smiles on their faces.</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914400" y="77788"/>
            <a:ext cx="8229600" cy="1001712"/>
          </a:xfrm>
        </p:spPr>
        <p:txBody>
          <a:bodyPr>
            <a:normAutofit/>
          </a:bodyPr>
          <a:lstStyle/>
          <a:p>
            <a:pPr algn="ctr"/>
            <a:r>
              <a:rPr lang="en-US" sz="2800" b="1" u="sng" dirty="0">
                <a:solidFill>
                  <a:schemeClr val="tx1"/>
                </a:solidFill>
                <a:latin typeface="+mn-lt"/>
              </a:rPr>
              <a:t>Visual Text </a:t>
            </a:r>
            <a:r>
              <a:rPr lang="en-US" sz="2800" b="1" dirty="0">
                <a:solidFill>
                  <a:schemeClr val="tx1"/>
                </a:solidFill>
                <a:latin typeface="+mn-lt"/>
              </a:rPr>
              <a:t>Model</a:t>
            </a:r>
            <a:br>
              <a:rPr lang="en-US" sz="2800" dirty="0">
                <a:solidFill>
                  <a:schemeClr val="tx1"/>
                </a:solidFill>
                <a:latin typeface="+mn-lt"/>
              </a:rPr>
            </a:br>
            <a:r>
              <a:rPr lang="en-US" sz="2800" b="1" dirty="0">
                <a:solidFill>
                  <a:schemeClr val="tx1"/>
                </a:solidFill>
                <a:latin typeface="+mn-lt"/>
              </a:rPr>
              <a:t>What do you notice in the visual text?</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348672"/>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680570"/>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5242461"/>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48672"/>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30535"/>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42461"/>
            <a:ext cx="1199599" cy="1048469"/>
          </a:xfrm>
          <a:prstGeom prst="rect">
            <a:avLst/>
          </a:prstGeom>
        </p:spPr>
      </p:pic>
    </p:spTree>
    <p:extLst>
      <p:ext uri="{BB962C8B-B14F-4D97-AF65-F5344CB8AC3E}">
        <p14:creationId xmlns:p14="http://schemas.microsoft.com/office/powerpoint/2010/main" val="111042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4504" t="8122" r="6396" b="43529"/>
          <a:stretch>
            <a:fillRect/>
          </a:stretch>
        </p:blipFill>
        <p:spPr>
          <a:xfrm>
            <a:off x="508000" y="328706"/>
            <a:ext cx="8166100" cy="5753100"/>
          </a:xfrm>
          <a:ln w="38100">
            <a:solidFill>
              <a:srgbClr val="0000FF"/>
            </a:solidFill>
            <a:miter lim="800000"/>
            <a:headEnd/>
            <a:tailEnd/>
          </a:ln>
        </p:spPr>
      </p:pic>
    </p:spTree>
    <p:extLst>
      <p:ext uri="{BB962C8B-B14F-4D97-AF65-F5344CB8AC3E}">
        <p14:creationId xmlns:p14="http://schemas.microsoft.com/office/powerpoint/2010/main" val="3709106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7740" y="934746"/>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4747" y="204274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27992" y="369152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descr="Picture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1926" y="973738"/>
            <a:ext cx="5454082" cy="5292306"/>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91540" y="60370"/>
            <a:ext cx="812800" cy="812800"/>
          </a:xfrm>
          <a:prstGeom prst="rect">
            <a:avLst/>
          </a:prstGeom>
          <a:ln>
            <a:solidFill>
              <a:schemeClr val="accent1"/>
            </a:solidFill>
          </a:ln>
        </p:spPr>
      </p:pic>
    </p:spTree>
    <p:extLst>
      <p:ext uri="{BB962C8B-B14F-4D97-AF65-F5344CB8AC3E}">
        <p14:creationId xmlns:p14="http://schemas.microsoft.com/office/powerpoint/2010/main" val="116916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1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4801314"/>
          </a:xfrm>
          <a:prstGeom prst="rect">
            <a:avLst/>
          </a:prstGeom>
          <a:noFill/>
        </p:spPr>
        <p:txBody>
          <a:bodyPr wrap="square" rtlCol="0">
            <a:spAutoFit/>
          </a:bodyPr>
          <a:lstStyle/>
          <a:p>
            <a:r>
              <a:rPr lang="en-US" sz="1700" b="1" dirty="0"/>
              <a:t>Partner A: </a:t>
            </a:r>
            <a:r>
              <a:rPr lang="en-US" sz="1700" dirty="0"/>
              <a:t>They are playing a game.</a:t>
            </a:r>
          </a:p>
          <a:p>
            <a:endParaRPr lang="en-US" sz="1700" dirty="0"/>
          </a:p>
          <a:p>
            <a:endParaRPr lang="en-US" sz="1700" dirty="0"/>
          </a:p>
          <a:p>
            <a:endParaRPr lang="en-US" sz="1700" dirty="0"/>
          </a:p>
          <a:p>
            <a:r>
              <a:rPr lang="en-US" sz="1700" b="1" dirty="0"/>
              <a:t>Partner A:  </a:t>
            </a:r>
            <a:r>
              <a:rPr lang="en-US" sz="1700" dirty="0"/>
              <a:t>All of them are boys.  What do you notice in the visual text?</a:t>
            </a:r>
            <a:endParaRPr lang="en-US" sz="1700" b="1" dirty="0"/>
          </a:p>
          <a:p>
            <a:endParaRPr lang="en-US" sz="1700" b="1" dirty="0"/>
          </a:p>
          <a:p>
            <a:endParaRPr lang="en-US" sz="1700" b="1" dirty="0"/>
          </a:p>
          <a:p>
            <a:endParaRPr lang="en-US" sz="1700" b="1" dirty="0"/>
          </a:p>
          <a:p>
            <a:endParaRPr lang="en-US" sz="1700" dirty="0"/>
          </a:p>
          <a:p>
            <a:endParaRPr lang="en-US" sz="1700" dirty="0"/>
          </a:p>
          <a:p>
            <a:endParaRPr lang="en-US" sz="1700" dirty="0"/>
          </a:p>
          <a:p>
            <a:endParaRPr lang="en-US" sz="1700" dirty="0"/>
          </a:p>
          <a:p>
            <a:r>
              <a:rPr lang="en-US" sz="1700" b="1" dirty="0"/>
              <a:t>Partner A: </a:t>
            </a:r>
            <a:r>
              <a:rPr lang="en-US" sz="1700" dirty="0"/>
              <a:t>I like basketball. </a:t>
            </a:r>
          </a:p>
          <a:p>
            <a:endParaRPr lang="en-US" sz="1700" dirty="0"/>
          </a:p>
          <a:p>
            <a:endParaRPr lang="en-US" sz="1700" dirty="0"/>
          </a:p>
        </p:txBody>
      </p:sp>
      <p:sp>
        <p:nvSpPr>
          <p:cNvPr id="5" name="TextBox 4"/>
          <p:cNvSpPr txBox="1"/>
          <p:nvPr/>
        </p:nvSpPr>
        <p:spPr>
          <a:xfrm>
            <a:off x="4572000" y="712089"/>
            <a:ext cx="3619308" cy="4801314"/>
          </a:xfrm>
          <a:prstGeom prst="rect">
            <a:avLst/>
          </a:prstGeom>
          <a:noFill/>
        </p:spPr>
        <p:txBody>
          <a:bodyPr wrap="square" rtlCol="0">
            <a:spAutoFit/>
          </a:bodyPr>
          <a:lstStyle/>
          <a:p>
            <a:endParaRPr lang="en-US" sz="1700" b="1" dirty="0"/>
          </a:p>
          <a:p>
            <a:endParaRPr lang="en-US" sz="1700" b="1" dirty="0"/>
          </a:p>
          <a:p>
            <a:endParaRPr lang="en-US" sz="1700" b="1" dirty="0"/>
          </a:p>
          <a:p>
            <a:endParaRPr lang="en-US" sz="1700" dirty="0"/>
          </a:p>
          <a:p>
            <a:endParaRPr lang="en-US" sz="1700" b="1" dirty="0"/>
          </a:p>
          <a:p>
            <a:r>
              <a:rPr lang="en-US" sz="1700" b="1" dirty="0"/>
              <a:t>Partner B: </a:t>
            </a:r>
            <a:r>
              <a:rPr lang="en-US" sz="1700" dirty="0"/>
              <a:t>Most of the boys are wearing sneakers.</a:t>
            </a:r>
          </a:p>
          <a:p>
            <a:endParaRPr lang="en-US" sz="1700" dirty="0"/>
          </a:p>
          <a:p>
            <a:endParaRPr lang="en-US" sz="1700" dirty="0"/>
          </a:p>
          <a:p>
            <a:endParaRPr lang="en-US" sz="1700" dirty="0"/>
          </a:p>
          <a:p>
            <a:r>
              <a:rPr lang="en-US" sz="1700" b="1" dirty="0"/>
              <a:t>Partner B: </a:t>
            </a:r>
            <a:r>
              <a:rPr lang="en-US" sz="1700" dirty="0"/>
              <a:t>I like to wear shorts when it’s hot. </a:t>
            </a:r>
          </a:p>
          <a:p>
            <a:endParaRPr lang="en-US" sz="1700" dirty="0"/>
          </a:p>
          <a:p>
            <a:endParaRPr lang="en-US" sz="1700" dirty="0"/>
          </a:p>
          <a:p>
            <a:endParaRPr lang="en-US" sz="1700" dirty="0"/>
          </a:p>
          <a:p>
            <a:r>
              <a:rPr lang="en-US" sz="1700" b="1" dirty="0"/>
              <a:t>Partner B</a:t>
            </a:r>
            <a:r>
              <a:rPr lang="en-US" sz="1700" dirty="0"/>
              <a:t>: I like basketball too. </a:t>
            </a:r>
          </a:p>
          <a:p>
            <a:endParaRPr lang="en-US" sz="1700" dirty="0"/>
          </a:p>
          <a:p>
            <a:endParaRPr lang="en-US" sz="17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5885"/>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405885"/>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914400" y="-19050"/>
            <a:ext cx="8229600" cy="1001713"/>
          </a:xfrm>
        </p:spPr>
        <p:txBody>
          <a:bodyPr>
            <a:normAutofit/>
          </a:bodyPr>
          <a:lstStyle/>
          <a:p>
            <a:pPr algn="ctr"/>
            <a:r>
              <a:rPr lang="en-US" sz="2800" b="1" u="sng" dirty="0">
                <a:solidFill>
                  <a:schemeClr val="tx1"/>
                </a:solidFill>
                <a:latin typeface="+mn-lt"/>
              </a:rPr>
              <a:t>Visual Text </a:t>
            </a:r>
            <a:r>
              <a:rPr lang="en-US" sz="2800" b="1" dirty="0">
                <a:solidFill>
                  <a:schemeClr val="tx1"/>
                </a:solidFill>
                <a:latin typeface="+mn-lt"/>
              </a:rPr>
              <a:t>Non-Model</a:t>
            </a:r>
            <a:br>
              <a:rPr lang="en-US" sz="2800" dirty="0">
                <a:solidFill>
                  <a:schemeClr val="tx1"/>
                </a:solidFill>
                <a:latin typeface="+mn-lt"/>
              </a:rPr>
            </a:br>
            <a:r>
              <a:rPr lang="en-US" sz="2800" b="1" dirty="0">
                <a:solidFill>
                  <a:schemeClr val="tx1"/>
                </a:solidFill>
                <a:latin typeface="+mn-lt"/>
              </a:rPr>
              <a:t>What do you notice in the visual text?</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1592437"/>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892868"/>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4085556"/>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92437"/>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02028"/>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83527"/>
            <a:ext cx="1199599" cy="1048469"/>
          </a:xfrm>
          <a:prstGeom prst="rect">
            <a:avLst/>
          </a:prstGeom>
        </p:spPr>
      </p:pic>
      <p:pic>
        <p:nvPicPr>
          <p:cNvPr id="15" name="Picture 1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64618"/>
            <a:ext cx="1199599" cy="1048469"/>
          </a:xfrm>
          <a:prstGeom prst="rect">
            <a:avLst/>
          </a:prstGeom>
        </p:spPr>
      </p:pic>
      <p:pic>
        <p:nvPicPr>
          <p:cNvPr id="16" name="Picture 15"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5195585"/>
            <a:ext cx="948679" cy="957629"/>
          </a:xfrm>
          <a:prstGeom prst="rect">
            <a:avLst/>
          </a:prstGeom>
        </p:spPr>
      </p:pic>
    </p:spTree>
    <p:extLst>
      <p:ext uri="{BB962C8B-B14F-4D97-AF65-F5344CB8AC3E}">
        <p14:creationId xmlns:p14="http://schemas.microsoft.com/office/powerpoint/2010/main" val="3821864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5083" y="2326572"/>
            <a:ext cx="4848924" cy="3570208"/>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you needs four CREATE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your CREATE ideas.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7535" y="2441256"/>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5271" y="2441256"/>
            <a:ext cx="1672397" cy="2078616"/>
          </a:xfrm>
          <a:prstGeom prst="rect">
            <a:avLst/>
          </a:prstGeom>
          <a:ln w="12700">
            <a:solidFill>
              <a:schemeClr val="tx1"/>
            </a:solidFill>
          </a:ln>
        </p:spPr>
      </p:pic>
      <p:sp>
        <p:nvSpPr>
          <p:cNvPr id="13" name="TextBox 12"/>
          <p:cNvSpPr txBox="1"/>
          <p:nvPr/>
        </p:nvSpPr>
        <p:spPr>
          <a:xfrm>
            <a:off x="5477535" y="1262422"/>
            <a:ext cx="3435472" cy="106182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PROMPT: </a:t>
            </a:r>
          </a:p>
          <a:p>
            <a:pPr algn="ctr"/>
            <a:r>
              <a:rPr lang="en-US" sz="2100" dirty="0">
                <a:solidFill>
                  <a:schemeClr val="tx1"/>
                </a:solidFill>
              </a:rPr>
              <a:t>What do you notice in the visual text? </a:t>
            </a:r>
            <a:endParaRPr lang="en-US" sz="2100" dirty="0"/>
          </a:p>
        </p:txBody>
      </p:sp>
      <p:sp>
        <p:nvSpPr>
          <p:cNvPr id="3" name="Rectangle 2"/>
          <p:cNvSpPr/>
          <p:nvPr/>
        </p:nvSpPr>
        <p:spPr>
          <a:xfrm>
            <a:off x="5364007" y="4632591"/>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812925" y="203200"/>
            <a:ext cx="7331075"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146" y="5338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5429" y="1505220"/>
            <a:ext cx="2004463" cy="1394733"/>
          </a:xfrm>
          <a:prstGeom prst="rect">
            <a:avLst/>
          </a:prstGeom>
        </p:spPr>
      </p:pic>
    </p:spTree>
    <p:extLst>
      <p:ext uri="{BB962C8B-B14F-4D97-AF65-F5344CB8AC3E}">
        <p14:creationId xmlns:p14="http://schemas.microsoft.com/office/powerpoint/2010/main" val="242119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dissolve">
                                      <p:cBhvr>
                                        <p:cTn id="19" dur="500"/>
                                        <p:tgtEl>
                                          <p:spTgt spid="5">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5">
                                            <p:txEl>
                                              <p:pRg st="7" end="7"/>
                                            </p:txEl>
                                          </p:spTgt>
                                        </p:tgtEl>
                                        <p:attrNameLst>
                                          <p:attrName>style.visibility</p:attrName>
                                        </p:attrNameLst>
                                      </p:cBhvr>
                                      <p:to>
                                        <p:strVal val="visible"/>
                                      </p:to>
                                    </p:set>
                                    <p:animEffect transition="in" filter="dissolve">
                                      <p:cBhvr>
                                        <p:cTn id="24" dur="500"/>
                                        <p:tgtEl>
                                          <p:spTgt spid="5">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dissolve">
                                      <p:cBhvr>
                                        <p:cTn id="29" dur="500"/>
                                        <p:tgtEl>
                                          <p:spTgt spid="13">
                                            <p:txEl>
                                              <p:pRg st="0" end="0"/>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dissolve">
                                      <p:cBhvr>
                                        <p:cTn id="32" dur="500"/>
                                        <p:tgtEl>
                                          <p:spTgt spid="13">
                                            <p:txEl>
                                              <p:pRg st="1" end="1"/>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dissolve">
                                      <p:cBhvr>
                                        <p:cTn id="35" dur="500"/>
                                        <p:tgtEl>
                                          <p:spTgt spid="8"/>
                                        </p:tgtEl>
                                      </p:cBhvr>
                                    </p:animEffect>
                                  </p:childTnLst>
                                </p:cTn>
                              </p:par>
                              <p:par>
                                <p:cTn id="36" presetID="9"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dissolve">
                                      <p:cBhvr>
                                        <p:cTn id="38" dur="500"/>
                                        <p:tgtEl>
                                          <p:spTgt spid="10"/>
                                        </p:tgtEl>
                                      </p:cBhvr>
                                    </p:animEffect>
                                  </p:childTnLst>
                                </p:cTn>
                              </p:par>
                              <p:par>
                                <p:cTn id="39" presetID="9" presetClass="entr" presetSubtype="0" fill="hold" nodeType="with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dissolve">
                                      <p:cBhvr>
                                        <p:cTn id="41" dur="500"/>
                                        <p:tgtEl>
                                          <p:spTgt spid="3">
                                            <p:txEl>
                                              <p:pRg st="1" end="1"/>
                                            </p:txEl>
                                          </p:spTgt>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13">
                                            <p:bg/>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3">
                                            <p:txEl>
                                              <p:pRg st="0" end="0"/>
                                            </p:txEl>
                                          </p:spTgt>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9600" y="52289"/>
            <a:ext cx="6715040" cy="1215717"/>
          </a:xfrm>
          <a:prstGeom prst="rect">
            <a:avLst/>
          </a:prstGeom>
        </p:spPr>
        <p:txBody>
          <a:bodyPr wrap="square">
            <a:spAutoFit/>
          </a:bodyPr>
          <a:lstStyle/>
          <a:p>
            <a:pPr algn="ctr"/>
            <a:r>
              <a:rPr lang="en-US" sz="3200" b="1" dirty="0"/>
              <a:t>Prompt: </a:t>
            </a:r>
            <a:r>
              <a:rPr lang="en-US" sz="3200" dirty="0"/>
              <a:t>What do you notice in the visual text?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3405" y="72609"/>
            <a:ext cx="1160995" cy="968972"/>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pic>
        <p:nvPicPr>
          <p:cNvPr id="12" name="Picture 11">
            <a:extLst>
              <a:ext uri="{FF2B5EF4-FFF2-40B4-BE49-F238E27FC236}">
                <a16:creationId xmlns:a16="http://schemas.microsoft.com/office/drawing/2014/main" id="{BD733F6C-6AD9-AA41-95B2-1A0376B46ED6}"/>
              </a:ext>
            </a:extLst>
          </p:cNvPr>
          <p:cNvPicPr>
            <a:picLocks noChangeAspect="1"/>
          </p:cNvPicPr>
          <p:nvPr/>
        </p:nvPicPr>
        <p:blipFill rotWithShape="1">
          <a:blip r:embed="rId5"/>
          <a:srcRect l="20924" r="21106"/>
          <a:stretch/>
        </p:blipFill>
        <p:spPr>
          <a:xfrm>
            <a:off x="2254027" y="1156647"/>
            <a:ext cx="3943573" cy="5102036"/>
          </a:xfrm>
          <a:prstGeom prst="rect">
            <a:avLst/>
          </a:prstGeom>
        </p:spPr>
      </p:pic>
    </p:spTree>
    <p:extLst>
      <p:ext uri="{BB962C8B-B14F-4D97-AF65-F5344CB8AC3E}">
        <p14:creationId xmlns:p14="http://schemas.microsoft.com/office/powerpoint/2010/main" val="16123655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841245"/>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52994" y="2075017"/>
            <a:ext cx="4883783" cy="1245940"/>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solidFill>
                  <a:schemeClr val="tx1"/>
                </a:solidFill>
              </a:rPr>
              <a:t>What do you notice in the visual text? </a:t>
            </a:r>
            <a:endParaRPr lang="en-US" sz="28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7" y="692786"/>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1011322"/>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5" name="Content Placeholder 3">
            <a:extLst>
              <a:ext uri="{FF2B5EF4-FFF2-40B4-BE49-F238E27FC236}">
                <a16:creationId xmlns:a16="http://schemas.microsoft.com/office/drawing/2014/main" id="{5E4DAC92-59E7-F44B-B41B-F5598FBCAE91}"/>
              </a:ext>
            </a:extLst>
          </p:cNvPr>
          <p:cNvPicPr>
            <a:picLocks noChangeAspect="1"/>
          </p:cNvPicPr>
          <p:nvPr/>
        </p:nvPicPr>
        <p:blipFill>
          <a:blip r:embed="rId7">
            <a:extLst>
              <a:ext uri="{28A0092B-C50C-407E-A947-70E740481C1C}">
                <a14:useLocalDpi xmlns:a14="http://schemas.microsoft.com/office/drawing/2010/main" val="0"/>
              </a:ext>
            </a:extLst>
          </a:blip>
          <a:srcRect l="4504" t="8122" r="6396" b="43529"/>
          <a:stretch>
            <a:fillRect/>
          </a:stretch>
        </p:blipFill>
        <p:spPr>
          <a:xfrm>
            <a:off x="192168" y="2059859"/>
            <a:ext cx="5036777" cy="3956896"/>
          </a:xfrm>
          <a:prstGeom prst="rect">
            <a:avLst/>
          </a:prstGeom>
          <a:solidFill>
            <a:schemeClr val="bg1"/>
          </a:solidFill>
          <a:ln w="38100">
            <a:solidFill>
              <a:srgbClr val="0000FF"/>
            </a:solidFill>
            <a:miter lim="800000"/>
            <a:headEnd/>
            <a:tailEnd/>
          </a:ln>
        </p:spPr>
      </p:pic>
      <p:pic>
        <p:nvPicPr>
          <p:cNvPr id="17" name="Picture 16">
            <a:extLst>
              <a:ext uri="{FF2B5EF4-FFF2-40B4-BE49-F238E27FC236}">
                <a16:creationId xmlns:a16="http://schemas.microsoft.com/office/drawing/2014/main" id="{4C1CA477-5C75-3D4A-90D2-811304336E11}"/>
              </a:ext>
            </a:extLst>
          </p:cNvPr>
          <p:cNvPicPr>
            <a:picLocks noChangeAspect="1"/>
          </p:cNvPicPr>
          <p:nvPr/>
        </p:nvPicPr>
        <p:blipFill rotWithShape="1">
          <a:blip r:embed="rId8"/>
          <a:srcRect l="20924" r="21106"/>
          <a:stretch/>
        </p:blipFill>
        <p:spPr>
          <a:xfrm>
            <a:off x="5563345" y="2015189"/>
            <a:ext cx="3092975" cy="4001566"/>
          </a:xfrm>
          <a:prstGeom prst="rect">
            <a:avLst/>
          </a:prstGeom>
        </p:spPr>
      </p:pic>
    </p:spTree>
    <p:extLst>
      <p:ext uri="{BB962C8B-B14F-4D97-AF65-F5344CB8AC3E}">
        <p14:creationId xmlns:p14="http://schemas.microsoft.com/office/powerpoint/2010/main" val="369798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4294967295"/>
          </p:nvPr>
        </p:nvSpPr>
        <p:spPr>
          <a:xfrm>
            <a:off x="615085" y="1973263"/>
            <a:ext cx="7543800" cy="4148137"/>
          </a:xfrm>
        </p:spPr>
        <p:txBody>
          <a:bodyPr>
            <a:normAutofit fontScale="92500"/>
          </a:bodyPr>
          <a:lstStyle/>
          <a:p>
            <a:r>
              <a:rPr lang="en-US" sz="2600" b="1" dirty="0">
                <a:solidFill>
                  <a:schemeClr val="tx1"/>
                </a:solidFill>
              </a:rPr>
              <a:t>How did we meet today’s objective of using the Constructive Conversation Skill of CREATE?</a:t>
            </a:r>
          </a:p>
          <a:p>
            <a:endParaRPr lang="en-US"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your think time?</a:t>
            </a:r>
          </a:p>
          <a:p>
            <a:pPr lvl="2">
              <a:buFont typeface="Wingdings" pitchFamily="2" charset="2"/>
              <a:buChar char="§"/>
            </a:pPr>
            <a:r>
              <a:rPr lang="en-US" sz="2400" dirty="0">
                <a:solidFill>
                  <a:schemeClr val="tx1"/>
                </a:solidFill>
              </a:rPr>
              <a:t>Use the language of the skill</a:t>
            </a:r>
          </a:p>
          <a:p>
            <a:pPr marL="201168" lvl="1" indent="0">
              <a:buNone/>
            </a:pPr>
            <a:endParaRPr lang="en-US" sz="2400" b="1" dirty="0">
              <a:solidFill>
                <a:schemeClr val="tx1"/>
              </a:solidFill>
            </a:endParaRPr>
          </a:p>
          <a:p>
            <a:pPr marL="201168" lvl="1" indent="0">
              <a:buNone/>
            </a:pPr>
            <a:r>
              <a:rPr lang="en-US" sz="2400" b="1" dirty="0">
                <a:solidFill>
                  <a:schemeClr val="tx1"/>
                </a:solidFill>
              </a:rPr>
              <a:t>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9296" y="2763451"/>
            <a:ext cx="1850600" cy="1544521"/>
          </a:xfrm>
          <a:prstGeom prst="rect">
            <a:avLst/>
          </a:prstGeom>
          <a:effectLst>
            <a:glow rad="139700">
              <a:schemeClr val="accent1">
                <a:lumMod val="40000"/>
                <a:lumOff val="60000"/>
                <a:alpha val="40000"/>
              </a:schemeClr>
            </a:glo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2609" y="2786427"/>
            <a:ext cx="1833153" cy="1498567"/>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382955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Start Smart 1.0</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4</a:t>
            </a:r>
            <a:r>
              <a:rPr lang="en-US" sz="4800" baseline="30000" dirty="0">
                <a:solidFill>
                  <a:schemeClr val="tx1"/>
                </a:solidFill>
              </a:rPr>
              <a:t>th</a:t>
            </a:r>
            <a:r>
              <a:rPr lang="en-US" sz="4800" dirty="0">
                <a:solidFill>
                  <a:schemeClr val="tx1"/>
                </a:solidFill>
              </a:rPr>
              <a:t> Grade</a:t>
            </a:r>
          </a:p>
          <a:p>
            <a:r>
              <a:rPr lang="en-US" sz="4800" dirty="0">
                <a:solidFill>
                  <a:schemeClr val="tx1"/>
                </a:solidFill>
              </a:rPr>
              <a:t>Lesson 2</a:t>
            </a:r>
          </a:p>
        </p:txBody>
      </p:sp>
      <p:pic>
        <p:nvPicPr>
          <p:cNvPr id="4" name="Picture 3" descr="Description: LAUSD"/>
          <p:cNvPicPr/>
          <p:nvPr/>
        </p:nvPicPr>
        <p:blipFill>
          <a:blip r:embed="rId3">
            <a:extLst>
              <a:ext uri="{28A0092B-C50C-407E-A947-70E740481C1C}">
                <a14:useLocalDpi xmlns:a14="http://schemas.microsoft.com/office/drawing/2010/main" val="0"/>
              </a:ext>
            </a:extLst>
          </a:blip>
          <a:srcRect/>
          <a:stretch>
            <a:fillRect/>
          </a:stretch>
        </p:blipFill>
        <p:spPr bwMode="auto">
          <a:xfrm>
            <a:off x="822960" y="804395"/>
            <a:ext cx="1405996" cy="1366917"/>
          </a:xfrm>
          <a:prstGeom prst="rect">
            <a:avLst/>
          </a:prstGeom>
          <a:noFill/>
          <a:ln>
            <a:noFill/>
          </a:ln>
        </p:spPr>
      </p:pic>
      <p:pic>
        <p:nvPicPr>
          <p:cNvPr id="5" name="Picture 4"/>
          <p:cNvPicPr>
            <a:picLocks noChangeAspect="1"/>
          </p:cNvPicPr>
          <p:nvPr/>
        </p:nvPicPr>
        <p:blipFill>
          <a:blip r:embed="rId4"/>
          <a:stretch>
            <a:fillRect/>
          </a:stretch>
        </p:blipFill>
        <p:spPr>
          <a:xfrm>
            <a:off x="6804660" y="758952"/>
            <a:ext cx="1562100" cy="1524000"/>
          </a:xfrm>
          <a:prstGeom prst="rect">
            <a:avLst/>
          </a:prstGeom>
        </p:spPr>
      </p:pic>
    </p:spTree>
    <p:extLst>
      <p:ext uri="{BB962C8B-B14F-4D97-AF65-F5344CB8AC3E}">
        <p14:creationId xmlns:p14="http://schemas.microsoft.com/office/powerpoint/2010/main" val="4137626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a:xfrm>
            <a:off x="822959" y="1845734"/>
            <a:ext cx="7813041" cy="4023360"/>
          </a:xfrm>
        </p:spPr>
        <p:txBody>
          <a:bodyPr>
            <a:normAutofit/>
          </a:bodyPr>
          <a:lstStyle/>
          <a:p>
            <a:pPr>
              <a:lnSpc>
                <a:spcPct val="150000"/>
              </a:lnSpc>
            </a:pPr>
            <a:r>
              <a:rPr lang="en-US" sz="2800" dirty="0">
                <a:solidFill>
                  <a:schemeClr val="tx1"/>
                </a:solidFill>
              </a:rPr>
              <a:t>Students will be able to revise a </a:t>
            </a:r>
            <a:r>
              <a:rPr lang="en-US" sz="2800" b="1" dirty="0">
                <a:solidFill>
                  <a:schemeClr val="tx1"/>
                </a:solidFill>
              </a:rPr>
              <a:t>Non-Model </a:t>
            </a:r>
            <a:r>
              <a:rPr lang="en-US" sz="2800" dirty="0">
                <a:solidFill>
                  <a:schemeClr val="tx1"/>
                </a:solidFill>
              </a:rPr>
              <a:t>Conversation for the Constructive Conversation Skill- CREATE in a whole group setting and with a triad. </a:t>
            </a:r>
          </a:p>
        </p:txBody>
      </p:sp>
      <p:pic>
        <p:nvPicPr>
          <p:cNvPr id="4" name="image21.png">
            <a:extLst>
              <a:ext uri="{FF2B5EF4-FFF2-40B4-BE49-F238E27FC236}">
                <a16:creationId xmlns:a16="http://schemas.microsoft.com/office/drawing/2014/main" id="{1676D893-AB92-B74A-AF63-AD073D0F6FD3}"/>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2250494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dirty="0">
                <a:solidFill>
                  <a:schemeClr val="tx1"/>
                </a:solidFill>
              </a:rPr>
              <a:t>Students will be able to engage in a Constructive Conversation using the Constructive Conversation Skill of </a:t>
            </a:r>
            <a:r>
              <a:rPr lang="en-US" sz="2800" b="1" dirty="0">
                <a:solidFill>
                  <a:schemeClr val="tx1"/>
                </a:solidFill>
              </a:rPr>
              <a:t>CREATE</a:t>
            </a:r>
            <a:r>
              <a:rPr lang="en-US" sz="2800" dirty="0">
                <a:solidFill>
                  <a:schemeClr val="tx1"/>
                </a:solidFill>
              </a:rPr>
              <a:t>, by sharing ideas and taking turns based on a visual text with a partner. </a:t>
            </a:r>
          </a:p>
        </p:txBody>
      </p:sp>
      <p:pic>
        <p:nvPicPr>
          <p:cNvPr id="4" name="image21.png">
            <a:extLst>
              <a:ext uri="{FF2B5EF4-FFF2-40B4-BE49-F238E27FC236}">
                <a16:creationId xmlns:a16="http://schemas.microsoft.com/office/drawing/2014/main" id="{D831619E-E8D6-4A47-B758-BAA09E782D73}"/>
              </a:ext>
            </a:extLst>
          </p:cNvPr>
          <p:cNvPicPr/>
          <p:nvPr/>
        </p:nvPicPr>
        <p:blipFill>
          <a:blip r:embed="rId3"/>
          <a:srcRect/>
          <a:stretch>
            <a:fillRect/>
          </a:stretch>
        </p:blipFill>
        <p:spPr>
          <a:xfrm>
            <a:off x="5316953" y="286604"/>
            <a:ext cx="3004087" cy="1137750"/>
          </a:xfrm>
          <a:prstGeom prst="rect">
            <a:avLst/>
          </a:prstGeom>
          <a:ln/>
        </p:spPr>
      </p:pic>
    </p:spTree>
    <p:extLst>
      <p:ext uri="{BB962C8B-B14F-4D97-AF65-F5344CB8AC3E}">
        <p14:creationId xmlns:p14="http://schemas.microsoft.com/office/powerpoint/2010/main" val="2821412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901" y="204300"/>
            <a:ext cx="4627300" cy="6039962"/>
          </a:xfrm>
          <a:prstGeom prst="rect">
            <a:avLst/>
          </a:prstGeom>
        </p:spPr>
      </p:pic>
      <p:sp>
        <p:nvSpPr>
          <p:cNvPr id="7" name="Rectangle 6"/>
          <p:cNvSpPr/>
          <p:nvPr/>
        </p:nvSpPr>
        <p:spPr>
          <a:xfrm>
            <a:off x="4710724" y="951524"/>
            <a:ext cx="1971430" cy="167444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37751" y="2811584"/>
            <a:ext cx="2034249" cy="157284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352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a:extLst>
              <a:ext uri="{FF2B5EF4-FFF2-40B4-BE49-F238E27FC236}">
                <a16:creationId xmlns:a16="http://schemas.microsoft.com/office/drawing/2014/main" id="{49FCFAD4-CDA1-3147-9350-92364C8EA1D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418607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389" y="324425"/>
            <a:ext cx="8647611" cy="1450757"/>
          </a:xfrm>
        </p:spPr>
        <p:txBody>
          <a:bodyPr/>
          <a:lstStyle/>
          <a:p>
            <a:r>
              <a:rPr lang="en-US" b="1" dirty="0">
                <a:solidFill>
                  <a:schemeClr val="tx1"/>
                </a:solidFill>
              </a:rPr>
              <a:t>Hand Gesture and Phrase- CREATE</a:t>
            </a:r>
          </a:p>
        </p:txBody>
      </p:sp>
      <p:pic>
        <p:nvPicPr>
          <p:cNvPr id="6" name="Picture 5" descr="picture 2015-08-03 at 3.48.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3466" y="3447917"/>
            <a:ext cx="2550798" cy="27153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3985211" y="1600200"/>
            <a:ext cx="4747309" cy="1754326"/>
          </a:xfrm>
          <a:prstGeom prst="rect">
            <a:avLst/>
          </a:prstGeom>
          <a:noFill/>
        </p:spPr>
        <p:txBody>
          <a:bodyPr wrap="square" rtlCol="0">
            <a:spAutoFit/>
          </a:bodyPr>
          <a:lstStyle/>
          <a:p>
            <a:pPr algn="ctr"/>
            <a:r>
              <a:rPr lang="en-US" sz="5400" b="1" dirty="0">
                <a:cs typeface="Arial"/>
              </a:rPr>
              <a:t>Sharing Our Ideas</a:t>
            </a:r>
          </a:p>
        </p:txBody>
      </p:sp>
      <p:pic>
        <p:nvPicPr>
          <p:cNvPr id="5" name="Picture 4"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1126832" y="2743199"/>
            <a:ext cx="3174999" cy="70471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443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00100" y="312737"/>
            <a:ext cx="7543800" cy="525463"/>
          </a:xfrm>
        </p:spPr>
        <p:txBody>
          <a:bodyPr>
            <a:normAutofit fontScale="90000"/>
          </a:bodyPr>
          <a:lstStyle/>
          <a:p>
            <a:pPr algn="ctr"/>
            <a:r>
              <a:rPr lang="en-US" sz="4400" b="1" dirty="0">
                <a:solidFill>
                  <a:schemeClr val="tx1"/>
                </a:solidFill>
                <a:latin typeface="+mn-lt"/>
              </a:rPr>
              <a:t>Prompt and Response Starters</a:t>
            </a:r>
          </a:p>
        </p:txBody>
      </p:sp>
      <p:sp>
        <p:nvSpPr>
          <p:cNvPr id="3" name="Content Placeholder 2"/>
          <p:cNvSpPr>
            <a:spLocks noGrp="1"/>
          </p:cNvSpPr>
          <p:nvPr>
            <p:ph idx="4294967295"/>
          </p:nvPr>
        </p:nvSpPr>
        <p:spPr>
          <a:xfrm>
            <a:off x="475488" y="1152525"/>
            <a:ext cx="4140200" cy="4876800"/>
          </a:xfrm>
        </p:spPr>
        <p:style>
          <a:lnRef idx="2">
            <a:schemeClr val="dk1"/>
          </a:lnRef>
          <a:fillRef idx="1">
            <a:schemeClr val="lt1"/>
          </a:fillRef>
          <a:effectRef idx="0">
            <a:schemeClr val="dk1"/>
          </a:effectRef>
          <a:fontRef idx="minor">
            <a:schemeClr val="dk1"/>
          </a:fontRef>
        </p:style>
        <p:txBody>
          <a:bodyPr>
            <a:noAutofit/>
          </a:bodyPr>
          <a:lstStyle/>
          <a:p>
            <a:pPr marL="0" indent="0">
              <a:buNone/>
            </a:pPr>
            <a:r>
              <a:rPr lang="en-US" sz="3500" b="1" dirty="0">
                <a:latin typeface="Calibri"/>
                <a:cs typeface="Calibri"/>
              </a:rPr>
              <a:t>Prompt Starters: </a:t>
            </a:r>
            <a:r>
              <a:rPr lang="en-US" sz="3500" dirty="0">
                <a:latin typeface="Calibri"/>
                <a:cs typeface="Calibri"/>
              </a:rPr>
              <a:t>	</a:t>
            </a:r>
          </a:p>
          <a:p>
            <a:pPr>
              <a:buFont typeface="Arial" charset="0"/>
              <a:buChar char="•"/>
            </a:pPr>
            <a:r>
              <a:rPr lang="en-US" sz="3500" dirty="0">
                <a:latin typeface="Calibri"/>
                <a:cs typeface="Calibri"/>
              </a:rPr>
              <a:t>What do you notice?</a:t>
            </a:r>
          </a:p>
          <a:p>
            <a:pPr>
              <a:buFont typeface="Arial" charset="0"/>
              <a:buChar char="•"/>
            </a:pPr>
            <a:endParaRPr lang="en-US" sz="3500" dirty="0">
              <a:latin typeface="Calibri"/>
              <a:cs typeface="Calibri"/>
            </a:endParaRPr>
          </a:p>
          <a:p>
            <a:pPr>
              <a:buFont typeface="Arial" charset="0"/>
              <a:buChar char="•"/>
            </a:pPr>
            <a:r>
              <a:rPr lang="en-US" sz="3500" dirty="0">
                <a:latin typeface="Calibri"/>
                <a:cs typeface="Calibri"/>
              </a:rPr>
              <a:t>What do you think?</a:t>
            </a:r>
          </a:p>
          <a:p>
            <a:pPr>
              <a:buFont typeface="Arial" charset="0"/>
              <a:buChar char="•"/>
            </a:pPr>
            <a:endParaRPr lang="en-US" sz="3500" dirty="0">
              <a:latin typeface="Calibri"/>
              <a:cs typeface="Calibri"/>
            </a:endParaRPr>
          </a:p>
          <a:p>
            <a:pPr>
              <a:buFont typeface="Arial" charset="0"/>
              <a:buChar char="•"/>
            </a:pPr>
            <a:r>
              <a:rPr lang="en-US" sz="3500" dirty="0">
                <a:latin typeface="Calibri"/>
                <a:cs typeface="Calibri"/>
              </a:rPr>
              <a:t>What is your idea?</a:t>
            </a:r>
          </a:p>
          <a:p>
            <a:pPr marL="0" indent="0">
              <a:buNone/>
            </a:pPr>
            <a:r>
              <a:rPr lang="en-US" sz="3600" dirty="0">
                <a:latin typeface="Calibri"/>
                <a:cs typeface="Calibri"/>
              </a:rPr>
              <a:t>	</a:t>
            </a:r>
          </a:p>
        </p:txBody>
      </p:sp>
      <p:sp>
        <p:nvSpPr>
          <p:cNvPr id="5" name="Content Placeholder 2"/>
          <p:cNvSpPr txBox="1">
            <a:spLocks/>
          </p:cNvSpPr>
          <p:nvPr/>
        </p:nvSpPr>
        <p:spPr>
          <a:xfrm>
            <a:off x="4933122" y="1143000"/>
            <a:ext cx="3962400" cy="48768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3500" b="1" dirty="0">
                <a:latin typeface="Calibri"/>
                <a:cs typeface="Calibri"/>
              </a:rPr>
              <a:t>Response Starters: </a:t>
            </a:r>
            <a:endParaRPr lang="en-US" sz="3500" dirty="0">
              <a:latin typeface="Calibri"/>
              <a:cs typeface="Calibri"/>
            </a:endParaRPr>
          </a:p>
          <a:p>
            <a:r>
              <a:rPr lang="en-US" sz="3500" dirty="0">
                <a:latin typeface="Calibri"/>
                <a:cs typeface="Calibri"/>
              </a:rPr>
              <a:t>I notice…</a:t>
            </a:r>
          </a:p>
          <a:p>
            <a:endParaRPr lang="en-US" sz="3500" dirty="0">
              <a:latin typeface="Calibri"/>
              <a:cs typeface="Calibri"/>
            </a:endParaRPr>
          </a:p>
          <a:p>
            <a:r>
              <a:rPr lang="en-US" sz="3500" dirty="0">
                <a:latin typeface="Calibri"/>
                <a:cs typeface="Calibri"/>
              </a:rPr>
              <a:t>I think…</a:t>
            </a:r>
          </a:p>
          <a:p>
            <a:endParaRPr lang="en-US" sz="3500" dirty="0">
              <a:latin typeface="Calibri"/>
              <a:cs typeface="Calibri"/>
            </a:endParaRPr>
          </a:p>
          <a:p>
            <a:r>
              <a:rPr lang="en-US" sz="3500" dirty="0">
                <a:latin typeface="Calibri"/>
                <a:cs typeface="Calibri"/>
              </a:rPr>
              <a:t>An idea is…</a:t>
            </a:r>
          </a:p>
        </p:txBody>
      </p:sp>
    </p:spTree>
    <p:extLst>
      <p:ext uri="{BB962C8B-B14F-4D97-AF65-F5344CB8AC3E}">
        <p14:creationId xmlns:p14="http://schemas.microsoft.com/office/powerpoint/2010/main" val="3920025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4504" t="8122" r="6396" b="43529"/>
          <a:stretch>
            <a:fillRect/>
          </a:stretch>
        </p:blipFill>
        <p:spPr>
          <a:xfrm>
            <a:off x="508000" y="310777"/>
            <a:ext cx="8166100" cy="5753100"/>
          </a:xfrm>
          <a:ln w="38100">
            <a:solidFill>
              <a:srgbClr val="0000FF"/>
            </a:solidFill>
            <a:miter lim="800000"/>
            <a:headEnd/>
            <a:tailEnd/>
          </a:ln>
        </p:spPr>
      </p:pic>
    </p:spTree>
    <p:extLst>
      <p:ext uri="{BB962C8B-B14F-4D97-AF65-F5344CB8AC3E}">
        <p14:creationId xmlns:p14="http://schemas.microsoft.com/office/powerpoint/2010/main" val="2830777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302710" y="3126793"/>
            <a:ext cx="2369262" cy="2200602"/>
          </a:xfrm>
          <a:prstGeom prst="rect">
            <a:avLst/>
          </a:prstGeom>
        </p:spPr>
        <p:txBody>
          <a:bodyPr wrap="square">
            <a:spAutoFit/>
          </a:bodyPr>
          <a:lstStyle/>
          <a:p>
            <a:r>
              <a:rPr lang="en-US" sz="3200" b="1" dirty="0"/>
              <a:t>Prompt: </a:t>
            </a:r>
          </a:p>
          <a:p>
            <a:r>
              <a:rPr lang="en-US" sz="3200" dirty="0"/>
              <a:t>What do you notice in the visual text?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576"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7" name="Picture 6" descr="Picture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7015" y="898161"/>
            <a:ext cx="6110868" cy="5307539"/>
          </a:xfrm>
          <a:prstGeom prst="rect">
            <a:avLst/>
          </a:prstGeom>
        </p:spPr>
      </p:pic>
    </p:spTree>
    <p:extLst>
      <p:ext uri="{BB962C8B-B14F-4D97-AF65-F5344CB8AC3E}">
        <p14:creationId xmlns:p14="http://schemas.microsoft.com/office/powerpoint/2010/main" val="2754111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7992" y="781730"/>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514" y="1859861"/>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27992" y="3508646"/>
            <a:ext cx="2872408" cy="2726917"/>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algn="ctr"/>
            <a:endParaRPr lang="en-US" sz="8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2800" dirty="0"/>
          </a:p>
        </p:txBody>
      </p:sp>
      <p:pic>
        <p:nvPicPr>
          <p:cNvPr id="7" name="Picture 6" descr="Picture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1926" y="943258"/>
            <a:ext cx="5454082" cy="5292306"/>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60217" y="52641"/>
            <a:ext cx="812800" cy="812800"/>
          </a:xfrm>
          <a:prstGeom prst="rect">
            <a:avLst/>
          </a:prstGeom>
          <a:ln>
            <a:solidFill>
              <a:schemeClr val="accent1"/>
            </a:solidFill>
          </a:ln>
        </p:spPr>
      </p:pic>
    </p:spTree>
    <p:extLst>
      <p:ext uri="{BB962C8B-B14F-4D97-AF65-F5344CB8AC3E}">
        <p14:creationId xmlns:p14="http://schemas.microsoft.com/office/powerpoint/2010/main" val="131269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61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062924"/>
          </a:xfrm>
          <a:prstGeom prst="rect">
            <a:avLst/>
          </a:prstGeom>
          <a:noFill/>
        </p:spPr>
        <p:txBody>
          <a:bodyPr wrap="square" rtlCol="0">
            <a:spAutoFit/>
          </a:bodyPr>
          <a:lstStyle/>
          <a:p>
            <a:r>
              <a:rPr lang="en-US" sz="1700" b="1" dirty="0"/>
              <a:t>Partner A: </a:t>
            </a:r>
            <a:r>
              <a:rPr lang="en-US" sz="1700" dirty="0"/>
              <a:t>I notice kids.  What do you notice in the visual text? </a:t>
            </a:r>
            <a:endParaRPr lang="en-US" sz="1700" b="1" dirty="0"/>
          </a:p>
          <a:p>
            <a:endParaRPr lang="en-US" sz="1700" dirty="0"/>
          </a:p>
          <a:p>
            <a:endParaRPr lang="en-US" sz="1700" dirty="0"/>
          </a:p>
          <a:p>
            <a:endParaRPr lang="en-US" sz="1700" dirty="0"/>
          </a:p>
          <a:p>
            <a:r>
              <a:rPr lang="en-US" sz="1700" b="1" dirty="0"/>
              <a:t>Partner A:  </a:t>
            </a:r>
            <a:r>
              <a:rPr lang="en-US" sz="1700" dirty="0"/>
              <a:t>I notice that each boy is placing one hand in the center.  What else do you want to add? </a:t>
            </a:r>
            <a:endParaRPr lang="en-US" sz="1700" b="1" dirty="0"/>
          </a:p>
          <a:p>
            <a:endParaRPr lang="en-US" sz="1700" b="1" dirty="0"/>
          </a:p>
          <a:p>
            <a:endParaRPr lang="en-US" sz="1700" b="1" dirty="0"/>
          </a:p>
          <a:p>
            <a:endParaRPr lang="en-US" sz="1700" b="1" dirty="0"/>
          </a:p>
          <a:p>
            <a:r>
              <a:rPr lang="en-US" sz="1700" b="1" dirty="0"/>
              <a:t>Partner A: </a:t>
            </a:r>
            <a:r>
              <a:rPr lang="en-US" sz="1700" dirty="0"/>
              <a:t>I notice that some of the boys are wearing sneakers.  What do you notice? </a:t>
            </a:r>
          </a:p>
          <a:p>
            <a:endParaRPr lang="en-US" sz="1700" dirty="0"/>
          </a:p>
          <a:p>
            <a:endParaRPr lang="en-US" sz="1700" dirty="0"/>
          </a:p>
          <a:p>
            <a:endParaRPr lang="en-US" sz="1700" dirty="0"/>
          </a:p>
          <a:p>
            <a:r>
              <a:rPr lang="en-US" sz="1700" b="1" dirty="0"/>
              <a:t>Partner A: </a:t>
            </a:r>
            <a:r>
              <a:rPr lang="en-US" sz="1700" dirty="0"/>
              <a:t>I notice tile floor.  What do you notice? </a:t>
            </a:r>
            <a:endParaRPr lang="en-US" sz="1700" b="1" dirty="0"/>
          </a:p>
        </p:txBody>
      </p:sp>
      <p:sp>
        <p:nvSpPr>
          <p:cNvPr id="5" name="TextBox 4"/>
          <p:cNvSpPr txBox="1"/>
          <p:nvPr/>
        </p:nvSpPr>
        <p:spPr>
          <a:xfrm>
            <a:off x="4591715" y="1052160"/>
            <a:ext cx="3619308" cy="5062924"/>
          </a:xfrm>
          <a:prstGeom prst="rect">
            <a:avLst/>
          </a:prstGeom>
          <a:noFill/>
        </p:spPr>
        <p:txBody>
          <a:bodyPr wrap="square" rtlCol="0">
            <a:spAutoFit/>
          </a:bodyPr>
          <a:lstStyle/>
          <a:p>
            <a:r>
              <a:rPr lang="en-US" sz="1700" b="1" dirty="0"/>
              <a:t>Partner B:  </a:t>
            </a:r>
            <a:r>
              <a:rPr lang="en-US" sz="1700" dirty="0"/>
              <a:t>I notice kids are sitting down in a circle.  What else do you notice? </a:t>
            </a:r>
            <a:endParaRPr lang="en-US" sz="1700" b="1" dirty="0"/>
          </a:p>
          <a:p>
            <a:endParaRPr lang="en-US" sz="1700" b="1" dirty="0"/>
          </a:p>
          <a:p>
            <a:endParaRPr lang="en-US" sz="1700" b="1" dirty="0"/>
          </a:p>
          <a:p>
            <a:r>
              <a:rPr lang="en-US" sz="1700" b="1" dirty="0"/>
              <a:t>Partner B: </a:t>
            </a:r>
            <a:r>
              <a:rPr lang="en-US" sz="1700" dirty="0"/>
              <a:t>I notice that, too.  I would like to add that each hand is overlapping the next.  What else do you notice? </a:t>
            </a:r>
            <a:endParaRPr lang="en-US" sz="1700" b="1" dirty="0"/>
          </a:p>
          <a:p>
            <a:endParaRPr lang="en-US" sz="1700" dirty="0"/>
          </a:p>
          <a:p>
            <a:endParaRPr lang="en-US" sz="1700" dirty="0"/>
          </a:p>
          <a:p>
            <a:r>
              <a:rPr lang="en-US" sz="1700" b="1" dirty="0"/>
              <a:t>Partner B: </a:t>
            </a:r>
            <a:r>
              <a:rPr lang="en-US" sz="1700" dirty="0"/>
              <a:t>I notice they are inside a building.  What do you notice? </a:t>
            </a:r>
            <a:endParaRPr lang="en-US" sz="1700" b="1" dirty="0"/>
          </a:p>
          <a:p>
            <a:endParaRPr lang="en-US" sz="1700" dirty="0"/>
          </a:p>
          <a:p>
            <a:endParaRPr lang="en-US" sz="1700" dirty="0"/>
          </a:p>
          <a:p>
            <a:endParaRPr lang="en-US" sz="1700" dirty="0"/>
          </a:p>
          <a:p>
            <a:endParaRPr lang="en-US" sz="1700" dirty="0"/>
          </a:p>
          <a:p>
            <a:r>
              <a:rPr lang="en-US" sz="1700" b="1" dirty="0"/>
              <a:t>Partner B</a:t>
            </a:r>
            <a:r>
              <a:rPr lang="en-US" sz="1700" dirty="0"/>
              <a:t>: I notice some kids have smiles on their faces. </a:t>
            </a:r>
            <a:endParaRPr lang="en-US" sz="1900" b="1"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476915" y="225186"/>
            <a:ext cx="8229600" cy="473075"/>
          </a:xfrm>
        </p:spPr>
        <p:txBody>
          <a:bodyPr>
            <a:noAutofit/>
          </a:bodyPr>
          <a:lstStyle/>
          <a:p>
            <a:pPr algn="ctr"/>
            <a:r>
              <a:rPr lang="en-US" sz="3200" b="1" dirty="0">
                <a:solidFill>
                  <a:schemeClr val="tx1"/>
                </a:solidFill>
                <a:latin typeface="+mn-lt"/>
              </a:rPr>
              <a:t>What makes this a model conversation?</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348672"/>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680570"/>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5242461"/>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48672"/>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30535"/>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42461"/>
            <a:ext cx="1199599" cy="1048469"/>
          </a:xfrm>
          <a:prstGeom prst="rect">
            <a:avLst/>
          </a:prstGeom>
        </p:spPr>
      </p:pic>
    </p:spTree>
    <p:extLst>
      <p:ext uri="{BB962C8B-B14F-4D97-AF65-F5344CB8AC3E}">
        <p14:creationId xmlns:p14="http://schemas.microsoft.com/office/powerpoint/2010/main" val="147986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062924"/>
          </a:xfrm>
          <a:prstGeom prst="rect">
            <a:avLst/>
          </a:prstGeom>
          <a:noFill/>
        </p:spPr>
        <p:txBody>
          <a:bodyPr wrap="square" rtlCol="0">
            <a:spAutoFit/>
          </a:bodyPr>
          <a:lstStyle/>
          <a:p>
            <a:r>
              <a:rPr lang="en-US" sz="1700" b="1" dirty="0"/>
              <a:t>Partner A: </a:t>
            </a:r>
            <a:r>
              <a:rPr lang="en-US" sz="1700" dirty="0"/>
              <a:t>I notice kids.  What do you notice in the visual text? </a:t>
            </a:r>
            <a:endParaRPr lang="en-US" sz="1700" b="1" dirty="0"/>
          </a:p>
          <a:p>
            <a:endParaRPr lang="en-US" sz="1700" dirty="0"/>
          </a:p>
          <a:p>
            <a:endParaRPr lang="en-US" sz="1700" dirty="0"/>
          </a:p>
          <a:p>
            <a:endParaRPr lang="en-US" sz="1700" dirty="0"/>
          </a:p>
          <a:p>
            <a:r>
              <a:rPr lang="en-US" sz="1700" b="1" dirty="0"/>
              <a:t>Partner A:  </a:t>
            </a:r>
            <a:r>
              <a:rPr lang="en-US" sz="1700" dirty="0"/>
              <a:t>I notice that each boy is placing one hand in the center.  What else do you want to add? </a:t>
            </a:r>
            <a:endParaRPr lang="en-US" sz="1700" b="1" dirty="0"/>
          </a:p>
          <a:p>
            <a:endParaRPr lang="en-US" sz="1700" b="1" dirty="0"/>
          </a:p>
          <a:p>
            <a:endParaRPr lang="en-US" sz="1700" b="1" dirty="0"/>
          </a:p>
          <a:p>
            <a:endParaRPr lang="en-US" sz="1700" b="1" dirty="0"/>
          </a:p>
          <a:p>
            <a:r>
              <a:rPr lang="en-US" sz="1700" b="1" dirty="0"/>
              <a:t>Partner A: </a:t>
            </a:r>
            <a:r>
              <a:rPr lang="en-US" sz="1700" dirty="0"/>
              <a:t>I notice that some of the boys are wearing sneakers.  What do you notice? </a:t>
            </a:r>
          </a:p>
          <a:p>
            <a:endParaRPr lang="en-US" sz="1700" dirty="0"/>
          </a:p>
          <a:p>
            <a:endParaRPr lang="en-US" sz="1700" dirty="0"/>
          </a:p>
          <a:p>
            <a:endParaRPr lang="en-US" sz="1700" dirty="0"/>
          </a:p>
          <a:p>
            <a:r>
              <a:rPr lang="en-US" sz="1700" b="1" dirty="0"/>
              <a:t>Partner A: </a:t>
            </a:r>
            <a:r>
              <a:rPr lang="en-US" sz="1700" dirty="0"/>
              <a:t>I notice tile floor.  What do you notice? </a:t>
            </a:r>
            <a:endParaRPr lang="en-US" sz="1700" b="1" dirty="0"/>
          </a:p>
        </p:txBody>
      </p:sp>
      <p:sp>
        <p:nvSpPr>
          <p:cNvPr id="5" name="TextBox 4"/>
          <p:cNvSpPr txBox="1"/>
          <p:nvPr/>
        </p:nvSpPr>
        <p:spPr>
          <a:xfrm>
            <a:off x="4591715" y="1052160"/>
            <a:ext cx="3619308" cy="5062924"/>
          </a:xfrm>
          <a:prstGeom prst="rect">
            <a:avLst/>
          </a:prstGeom>
          <a:noFill/>
        </p:spPr>
        <p:txBody>
          <a:bodyPr wrap="square" rtlCol="0">
            <a:spAutoFit/>
          </a:bodyPr>
          <a:lstStyle/>
          <a:p>
            <a:r>
              <a:rPr lang="en-US" sz="1700" b="1" dirty="0"/>
              <a:t>Partner B:  </a:t>
            </a:r>
            <a:r>
              <a:rPr lang="en-US" sz="1700" dirty="0"/>
              <a:t>I notice kids are sitting down in a circle.  What else do you notice? </a:t>
            </a:r>
            <a:endParaRPr lang="en-US" sz="1700" b="1" dirty="0"/>
          </a:p>
          <a:p>
            <a:endParaRPr lang="en-US" sz="1700" b="1" dirty="0"/>
          </a:p>
          <a:p>
            <a:endParaRPr lang="en-US" sz="1700" b="1" dirty="0"/>
          </a:p>
          <a:p>
            <a:r>
              <a:rPr lang="en-US" sz="1700" b="1" dirty="0"/>
              <a:t>Partner B: </a:t>
            </a:r>
            <a:r>
              <a:rPr lang="en-US" sz="1700" dirty="0"/>
              <a:t>I notice that, too.  I would like to add that each hand is overlapping the next.  What else do you notice? </a:t>
            </a:r>
            <a:endParaRPr lang="en-US" sz="1700" b="1" dirty="0"/>
          </a:p>
          <a:p>
            <a:endParaRPr lang="en-US" sz="1700" dirty="0"/>
          </a:p>
          <a:p>
            <a:endParaRPr lang="en-US" sz="1700" dirty="0"/>
          </a:p>
          <a:p>
            <a:r>
              <a:rPr lang="en-US" sz="1700" b="1" dirty="0"/>
              <a:t>Partner B: </a:t>
            </a:r>
            <a:r>
              <a:rPr lang="en-US" sz="1700" dirty="0"/>
              <a:t>I notice they are inside a building.  What do you notice? </a:t>
            </a:r>
            <a:endParaRPr lang="en-US" sz="1700" b="1" dirty="0"/>
          </a:p>
          <a:p>
            <a:endParaRPr lang="en-US" sz="1700" dirty="0"/>
          </a:p>
          <a:p>
            <a:endParaRPr lang="en-US" sz="1700" dirty="0"/>
          </a:p>
          <a:p>
            <a:endParaRPr lang="en-US" sz="1700" dirty="0"/>
          </a:p>
          <a:p>
            <a:endParaRPr lang="en-US" sz="1700" dirty="0"/>
          </a:p>
          <a:p>
            <a:r>
              <a:rPr lang="en-US" sz="1700" b="1" dirty="0"/>
              <a:t>Partner B</a:t>
            </a:r>
            <a:r>
              <a:rPr lang="en-US" sz="1700" dirty="0"/>
              <a:t>: I notice some kids have smiles on their faces. </a:t>
            </a:r>
            <a:endParaRPr lang="en-US" sz="1900" b="1"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476915" y="410300"/>
            <a:ext cx="8229600" cy="473075"/>
          </a:xfrm>
        </p:spPr>
        <p:txBody>
          <a:bodyPr>
            <a:noAutofit/>
          </a:bodyPr>
          <a:lstStyle/>
          <a:p>
            <a:pPr algn="ctr"/>
            <a:r>
              <a:rPr lang="en-US" sz="3200" b="1" dirty="0">
                <a:solidFill>
                  <a:schemeClr val="tx1"/>
                </a:solidFill>
                <a:latin typeface="+mn-lt"/>
              </a:rPr>
              <a:t>Understanding the Skill: CREATE</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348672"/>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680570"/>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5242461"/>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48672"/>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30535"/>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42461"/>
            <a:ext cx="1199599" cy="1048469"/>
          </a:xfrm>
          <a:prstGeom prst="rect">
            <a:avLst/>
          </a:prstGeom>
        </p:spPr>
      </p:pic>
      <p:cxnSp>
        <p:nvCxnSpPr>
          <p:cNvPr id="15" name="Straight Connector 14"/>
          <p:cNvCxnSpPr/>
          <p:nvPr/>
        </p:nvCxnSpPr>
        <p:spPr>
          <a:xfrm>
            <a:off x="2260600" y="1386800"/>
            <a:ext cx="838200" cy="0"/>
          </a:xfrm>
          <a:prstGeom prst="line">
            <a:avLst/>
          </a:prstGeom>
          <a:ln w="76200" cmpd="sng">
            <a:solidFill>
              <a:srgbClr val="A53926"/>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468254" y="1386800"/>
            <a:ext cx="734291" cy="0"/>
          </a:xfrm>
          <a:prstGeom prst="line">
            <a:avLst/>
          </a:prstGeom>
          <a:ln w="76200" cmpd="sng">
            <a:solidFill>
              <a:srgbClr val="A53926"/>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548827" y="1386800"/>
            <a:ext cx="838200" cy="0"/>
          </a:xfrm>
          <a:prstGeom prst="line">
            <a:avLst/>
          </a:prstGeom>
          <a:ln w="76200" cmpd="sng">
            <a:solidFill>
              <a:srgbClr val="A53926"/>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174375" y="1648491"/>
            <a:ext cx="1737728" cy="0"/>
          </a:xfrm>
          <a:prstGeom prst="line">
            <a:avLst/>
          </a:prstGeom>
          <a:ln w="76200" cmpd="sng">
            <a:solidFill>
              <a:srgbClr val="A53926"/>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4591715" y="1928530"/>
            <a:ext cx="880211" cy="1"/>
          </a:xfrm>
          <a:prstGeom prst="line">
            <a:avLst/>
          </a:prstGeom>
          <a:ln w="76200" cmpd="sng">
            <a:solidFill>
              <a:srgbClr val="A53926"/>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199599" y="1648491"/>
            <a:ext cx="3002946" cy="0"/>
          </a:xfrm>
          <a:prstGeom prst="line">
            <a:avLst/>
          </a:prstGeom>
          <a:ln w="76200" cmpd="sng">
            <a:solidFill>
              <a:srgbClr val="A53926"/>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758506" y="1343962"/>
            <a:ext cx="1061001" cy="461665"/>
          </a:xfrm>
          <a:prstGeom prst="rect">
            <a:avLst/>
          </a:prstGeom>
          <a:noFill/>
        </p:spPr>
        <p:txBody>
          <a:bodyPr wrap="square" rtlCol="0">
            <a:spAutoFit/>
          </a:bodyPr>
          <a:lstStyle/>
          <a:p>
            <a:r>
              <a:rPr lang="en-US" sz="2400" b="1" dirty="0"/>
              <a:t>CR</a:t>
            </a:r>
          </a:p>
        </p:txBody>
      </p:sp>
      <p:sp>
        <p:nvSpPr>
          <p:cNvPr id="29" name="TextBox 28"/>
          <p:cNvSpPr txBox="1"/>
          <p:nvPr/>
        </p:nvSpPr>
        <p:spPr>
          <a:xfrm>
            <a:off x="5536806" y="1556065"/>
            <a:ext cx="1061001" cy="461665"/>
          </a:xfrm>
          <a:prstGeom prst="rect">
            <a:avLst/>
          </a:prstGeom>
          <a:noFill/>
        </p:spPr>
        <p:txBody>
          <a:bodyPr wrap="square" rtlCol="0">
            <a:spAutoFit/>
          </a:bodyPr>
          <a:lstStyle/>
          <a:p>
            <a:r>
              <a:rPr lang="en-US" sz="2400" b="1" dirty="0"/>
              <a:t>CR</a:t>
            </a:r>
          </a:p>
        </p:txBody>
      </p:sp>
      <p:cxnSp>
        <p:nvCxnSpPr>
          <p:cNvPr id="30" name="Straight Connector 29">
            <a:extLst>
              <a:ext uri="{FF2B5EF4-FFF2-40B4-BE49-F238E27FC236}">
                <a16:creationId xmlns:a16="http://schemas.microsoft.com/office/drawing/2014/main" id="{9706651B-CD13-5A44-9308-C53024127474}"/>
              </a:ext>
            </a:extLst>
          </p:cNvPr>
          <p:cNvCxnSpPr>
            <a:cxnSpLocks/>
          </p:cNvCxnSpPr>
          <p:nvPr/>
        </p:nvCxnSpPr>
        <p:spPr>
          <a:xfrm>
            <a:off x="2260600" y="2639580"/>
            <a:ext cx="1071536" cy="0"/>
          </a:xfrm>
          <a:prstGeom prst="line">
            <a:avLst/>
          </a:prstGeom>
          <a:ln w="76200" cmpd="sng">
            <a:solidFill>
              <a:srgbClr val="A53926"/>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E5328700-2A05-D646-A369-545801750CE5}"/>
              </a:ext>
            </a:extLst>
          </p:cNvPr>
          <p:cNvCxnSpPr>
            <a:cxnSpLocks/>
          </p:cNvCxnSpPr>
          <p:nvPr/>
        </p:nvCxnSpPr>
        <p:spPr>
          <a:xfrm>
            <a:off x="1328119" y="3163940"/>
            <a:ext cx="2623949" cy="0"/>
          </a:xfrm>
          <a:prstGeom prst="line">
            <a:avLst/>
          </a:prstGeom>
          <a:ln w="76200" cmpd="sng">
            <a:solidFill>
              <a:srgbClr val="A53926"/>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D990C120-5AF4-D442-A388-F2BB4E31E8EB}"/>
              </a:ext>
            </a:extLst>
          </p:cNvPr>
          <p:cNvCxnSpPr>
            <a:cxnSpLocks/>
          </p:cNvCxnSpPr>
          <p:nvPr/>
        </p:nvCxnSpPr>
        <p:spPr>
          <a:xfrm>
            <a:off x="7206712" y="2639580"/>
            <a:ext cx="705391" cy="0"/>
          </a:xfrm>
          <a:prstGeom prst="line">
            <a:avLst/>
          </a:prstGeom>
          <a:ln w="76200" cmpd="sng">
            <a:solidFill>
              <a:srgbClr val="A53926"/>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6DB4CCED-B6B6-7847-818B-520B851497ED}"/>
              </a:ext>
            </a:extLst>
          </p:cNvPr>
          <p:cNvCxnSpPr>
            <a:cxnSpLocks/>
          </p:cNvCxnSpPr>
          <p:nvPr/>
        </p:nvCxnSpPr>
        <p:spPr>
          <a:xfrm>
            <a:off x="4669205" y="2900468"/>
            <a:ext cx="1390632" cy="0"/>
          </a:xfrm>
          <a:prstGeom prst="line">
            <a:avLst/>
          </a:prstGeom>
          <a:ln w="76200" cmpd="sng">
            <a:solidFill>
              <a:srgbClr val="A53926"/>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2EEFE82F-0AE1-7A42-B810-71CE5430BE24}"/>
              </a:ext>
            </a:extLst>
          </p:cNvPr>
          <p:cNvCxnSpPr>
            <a:cxnSpLocks/>
          </p:cNvCxnSpPr>
          <p:nvPr/>
        </p:nvCxnSpPr>
        <p:spPr>
          <a:xfrm>
            <a:off x="6670944" y="3166225"/>
            <a:ext cx="1071536" cy="0"/>
          </a:xfrm>
          <a:prstGeom prst="line">
            <a:avLst/>
          </a:prstGeom>
          <a:ln w="76200" cmpd="sng">
            <a:solidFill>
              <a:srgbClr val="A53926"/>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61778094-9CF4-564B-9850-9047FCF6E439}"/>
              </a:ext>
            </a:extLst>
          </p:cNvPr>
          <p:cNvCxnSpPr>
            <a:cxnSpLocks/>
          </p:cNvCxnSpPr>
          <p:nvPr/>
        </p:nvCxnSpPr>
        <p:spPr>
          <a:xfrm>
            <a:off x="4715699" y="3428137"/>
            <a:ext cx="879622" cy="0"/>
          </a:xfrm>
          <a:prstGeom prst="line">
            <a:avLst/>
          </a:prstGeom>
          <a:ln w="76200" cmpd="sng">
            <a:solidFill>
              <a:srgbClr val="A53926"/>
            </a:solidFill>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64CBE8CE-6535-CA4F-8E6C-77F27A2AAEDE}"/>
              </a:ext>
            </a:extLst>
          </p:cNvPr>
          <p:cNvSpPr txBox="1"/>
          <p:nvPr/>
        </p:nvSpPr>
        <p:spPr>
          <a:xfrm>
            <a:off x="3884497" y="3056011"/>
            <a:ext cx="1061001" cy="461665"/>
          </a:xfrm>
          <a:prstGeom prst="rect">
            <a:avLst/>
          </a:prstGeom>
          <a:noFill/>
        </p:spPr>
        <p:txBody>
          <a:bodyPr wrap="square" rtlCol="0">
            <a:spAutoFit/>
          </a:bodyPr>
          <a:lstStyle/>
          <a:p>
            <a:r>
              <a:rPr lang="en-US" sz="2400" b="1" dirty="0"/>
              <a:t>CR</a:t>
            </a:r>
          </a:p>
        </p:txBody>
      </p:sp>
      <p:sp>
        <p:nvSpPr>
          <p:cNvPr id="37" name="TextBox 36">
            <a:extLst>
              <a:ext uri="{FF2B5EF4-FFF2-40B4-BE49-F238E27FC236}">
                <a16:creationId xmlns:a16="http://schemas.microsoft.com/office/drawing/2014/main" id="{4B46A08D-8C3F-6542-A4EF-566CFB45415E}"/>
              </a:ext>
            </a:extLst>
          </p:cNvPr>
          <p:cNvSpPr txBox="1"/>
          <p:nvPr/>
        </p:nvSpPr>
        <p:spPr>
          <a:xfrm>
            <a:off x="5693977" y="3154282"/>
            <a:ext cx="1061001" cy="461665"/>
          </a:xfrm>
          <a:prstGeom prst="rect">
            <a:avLst/>
          </a:prstGeom>
          <a:noFill/>
        </p:spPr>
        <p:txBody>
          <a:bodyPr wrap="square" rtlCol="0">
            <a:spAutoFit/>
          </a:bodyPr>
          <a:lstStyle/>
          <a:p>
            <a:r>
              <a:rPr lang="en-US" sz="2400" b="1" dirty="0"/>
              <a:t>CR</a:t>
            </a:r>
          </a:p>
        </p:txBody>
      </p:sp>
      <p:sp>
        <p:nvSpPr>
          <p:cNvPr id="38" name="TextBox 37">
            <a:extLst>
              <a:ext uri="{FF2B5EF4-FFF2-40B4-BE49-F238E27FC236}">
                <a16:creationId xmlns:a16="http://schemas.microsoft.com/office/drawing/2014/main" id="{A30B07DB-56C5-DC48-ACC5-A16F282782C2}"/>
              </a:ext>
            </a:extLst>
          </p:cNvPr>
          <p:cNvSpPr txBox="1"/>
          <p:nvPr/>
        </p:nvSpPr>
        <p:spPr>
          <a:xfrm>
            <a:off x="2370424" y="4417339"/>
            <a:ext cx="1061001" cy="461665"/>
          </a:xfrm>
          <a:prstGeom prst="rect">
            <a:avLst/>
          </a:prstGeom>
          <a:noFill/>
        </p:spPr>
        <p:txBody>
          <a:bodyPr wrap="square" rtlCol="0">
            <a:spAutoFit/>
          </a:bodyPr>
          <a:lstStyle/>
          <a:p>
            <a:r>
              <a:rPr lang="en-US" sz="2400" b="1" dirty="0"/>
              <a:t>CR</a:t>
            </a:r>
          </a:p>
        </p:txBody>
      </p:sp>
      <p:sp>
        <p:nvSpPr>
          <p:cNvPr id="39" name="TextBox 38">
            <a:extLst>
              <a:ext uri="{FF2B5EF4-FFF2-40B4-BE49-F238E27FC236}">
                <a16:creationId xmlns:a16="http://schemas.microsoft.com/office/drawing/2014/main" id="{A47FFE8E-1F8D-E144-B906-3EE47356E37A}"/>
              </a:ext>
            </a:extLst>
          </p:cNvPr>
          <p:cNvSpPr txBox="1"/>
          <p:nvPr/>
        </p:nvSpPr>
        <p:spPr>
          <a:xfrm>
            <a:off x="6681585" y="5639420"/>
            <a:ext cx="1061001" cy="461665"/>
          </a:xfrm>
          <a:prstGeom prst="rect">
            <a:avLst/>
          </a:prstGeom>
          <a:noFill/>
        </p:spPr>
        <p:txBody>
          <a:bodyPr wrap="square" rtlCol="0">
            <a:spAutoFit/>
          </a:bodyPr>
          <a:lstStyle/>
          <a:p>
            <a:r>
              <a:rPr lang="en-US" sz="2400" b="1" dirty="0"/>
              <a:t>CR</a:t>
            </a:r>
          </a:p>
        </p:txBody>
      </p:sp>
      <p:sp>
        <p:nvSpPr>
          <p:cNvPr id="40" name="TextBox 39">
            <a:extLst>
              <a:ext uri="{FF2B5EF4-FFF2-40B4-BE49-F238E27FC236}">
                <a16:creationId xmlns:a16="http://schemas.microsoft.com/office/drawing/2014/main" id="{BD6D7765-ADA8-984F-B101-32CBDE158BB5}"/>
              </a:ext>
            </a:extLst>
          </p:cNvPr>
          <p:cNvSpPr txBox="1"/>
          <p:nvPr/>
        </p:nvSpPr>
        <p:spPr>
          <a:xfrm>
            <a:off x="2640093" y="5731986"/>
            <a:ext cx="1061001" cy="461665"/>
          </a:xfrm>
          <a:prstGeom prst="rect">
            <a:avLst/>
          </a:prstGeom>
          <a:noFill/>
        </p:spPr>
        <p:txBody>
          <a:bodyPr wrap="square" rtlCol="0">
            <a:spAutoFit/>
          </a:bodyPr>
          <a:lstStyle/>
          <a:p>
            <a:r>
              <a:rPr lang="en-US" sz="2400" b="1" dirty="0"/>
              <a:t>CR</a:t>
            </a:r>
          </a:p>
        </p:txBody>
      </p:sp>
      <p:sp>
        <p:nvSpPr>
          <p:cNvPr id="41" name="TextBox 40">
            <a:extLst>
              <a:ext uri="{FF2B5EF4-FFF2-40B4-BE49-F238E27FC236}">
                <a16:creationId xmlns:a16="http://schemas.microsoft.com/office/drawing/2014/main" id="{0E204C45-1A40-D549-98F2-BBFB8278A1B7}"/>
              </a:ext>
            </a:extLst>
          </p:cNvPr>
          <p:cNvSpPr txBox="1"/>
          <p:nvPr/>
        </p:nvSpPr>
        <p:spPr>
          <a:xfrm>
            <a:off x="7403113" y="4148348"/>
            <a:ext cx="1061001" cy="461665"/>
          </a:xfrm>
          <a:prstGeom prst="rect">
            <a:avLst/>
          </a:prstGeom>
          <a:noFill/>
        </p:spPr>
        <p:txBody>
          <a:bodyPr wrap="square" rtlCol="0">
            <a:spAutoFit/>
          </a:bodyPr>
          <a:lstStyle/>
          <a:p>
            <a:r>
              <a:rPr lang="en-US" sz="2400" b="1" dirty="0"/>
              <a:t>CR</a:t>
            </a:r>
          </a:p>
        </p:txBody>
      </p:sp>
    </p:spTree>
    <p:extLst>
      <p:ext uri="{BB962C8B-B14F-4D97-AF65-F5344CB8AC3E}">
        <p14:creationId xmlns:p14="http://schemas.microsoft.com/office/powerpoint/2010/main" val="158438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9" grpId="0"/>
      <p:bldP spid="36" grpId="0"/>
      <p:bldP spid="37" grpId="0"/>
      <p:bldP spid="38" grpId="0"/>
      <p:bldP spid="39" grpId="0"/>
      <p:bldP spid="40" grpId="0"/>
      <p:bldP spid="4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4504" t="8122" r="6396" b="43529"/>
          <a:stretch>
            <a:fillRect/>
          </a:stretch>
        </p:blipFill>
        <p:spPr>
          <a:xfrm>
            <a:off x="508000" y="310777"/>
            <a:ext cx="8166100" cy="5753100"/>
          </a:xfrm>
          <a:ln w="38100">
            <a:solidFill>
              <a:srgbClr val="0000FF"/>
            </a:solidFill>
            <a:miter lim="800000"/>
            <a:headEnd/>
            <a:tailEnd/>
          </a:ln>
        </p:spPr>
      </p:pic>
    </p:spTree>
    <p:extLst>
      <p:ext uri="{BB962C8B-B14F-4D97-AF65-F5344CB8AC3E}">
        <p14:creationId xmlns:p14="http://schemas.microsoft.com/office/powerpoint/2010/main" val="884275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7305492" y="300264"/>
            <a:ext cx="1538061" cy="2168616"/>
          </a:xfrm>
          <a:prstGeom prst="rect">
            <a:avLst/>
          </a:prstGeom>
          <a:ln w="12700" cap="sq">
            <a:solidFill>
              <a:srgbClr val="000000"/>
            </a:solidFill>
            <a:prstDash val="solid"/>
            <a:miter lim="800000"/>
          </a:ln>
          <a:effectLst>
            <a:glow rad="152400">
              <a:schemeClr val="accent1">
                <a:lumMod val="40000"/>
                <a:lumOff val="60000"/>
                <a:alpha val="40000"/>
              </a:schemeClr>
            </a:glow>
            <a:outerShdw blurRad="50800" dist="38100" dir="2700000" algn="tl" rotWithShape="0">
              <a:srgbClr val="000000">
                <a:alpha val="43000"/>
              </a:srgbClr>
            </a:outerShdw>
          </a:effectLst>
        </p:spPr>
      </p:pic>
      <p:sp>
        <p:nvSpPr>
          <p:cNvPr id="7" name="TextBox 6"/>
          <p:cNvSpPr txBox="1">
            <a:spLocks noChangeArrowheads="1"/>
          </p:cNvSpPr>
          <p:nvPr/>
        </p:nvSpPr>
        <p:spPr bwMode="auto">
          <a:xfrm>
            <a:off x="496888" y="392113"/>
            <a:ext cx="6910387" cy="463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r>
              <a:rPr lang="en-US" sz="3700" b="1">
                <a:latin typeface="Avenir Black" charset="0"/>
                <a:cs typeface="Avenir Black" charset="0"/>
              </a:rPr>
              <a:t>Conversation Norms Poster</a:t>
            </a:r>
          </a:p>
          <a:p>
            <a:r>
              <a:rPr lang="en-US" sz="3600" b="1">
                <a:latin typeface="Avenir Book" charset="0"/>
                <a:cs typeface="Avenir Book" charset="0"/>
              </a:rPr>
              <a:t> </a:t>
            </a:r>
            <a:endParaRPr lang="en-US" sz="3600">
              <a:latin typeface="Avenir Book" charset="0"/>
              <a:cs typeface="Avenir Book" charset="0"/>
            </a:endParaRPr>
          </a:p>
          <a:p>
            <a:pPr lvl="1">
              <a:buFont typeface="Arial" charset="0"/>
              <a:buChar char="•"/>
            </a:pPr>
            <a:r>
              <a:rPr lang="en-US" sz="3400">
                <a:latin typeface="Avenir Book" charset="0"/>
                <a:cs typeface="Avenir Book" charset="0"/>
              </a:rPr>
              <a:t>Use your think time</a:t>
            </a:r>
          </a:p>
          <a:p>
            <a:pPr lvl="1">
              <a:buFont typeface="Arial" charset="0"/>
              <a:buChar char="•"/>
            </a:pPr>
            <a:r>
              <a:rPr lang="en-US" sz="3400">
                <a:latin typeface="Avenir Book" charset="0"/>
                <a:cs typeface="Avenir Book" charset="0"/>
              </a:rPr>
              <a:t>Use the language of the skill</a:t>
            </a:r>
          </a:p>
          <a:p>
            <a:pPr lvl="1">
              <a:buFont typeface="Arial" charset="0"/>
              <a:buChar char="•"/>
            </a:pPr>
            <a:r>
              <a:rPr lang="en-US" sz="3400">
                <a:latin typeface="Avenir Book" charset="0"/>
                <a:cs typeface="Avenir Book" charset="0"/>
              </a:rPr>
              <a:t>Use your conversation voice</a:t>
            </a:r>
          </a:p>
          <a:p>
            <a:pPr lvl="1">
              <a:buFont typeface="Arial" charset="0"/>
              <a:buChar char="•"/>
            </a:pPr>
            <a:r>
              <a:rPr lang="en-US" sz="3400">
                <a:latin typeface="Avenir Book" charset="0"/>
                <a:cs typeface="Avenir Book" charset="0"/>
              </a:rPr>
              <a:t>Listen respectfully</a:t>
            </a:r>
          </a:p>
          <a:p>
            <a:pPr lvl="1">
              <a:buFont typeface="Arial" charset="0"/>
              <a:buChar char="•"/>
            </a:pPr>
            <a:r>
              <a:rPr lang="en-US" sz="3400">
                <a:latin typeface="Avenir Book" charset="0"/>
                <a:cs typeface="Avenir Book" charset="0"/>
              </a:rPr>
              <a:t>Take turns and build on each other’s ideas</a:t>
            </a:r>
          </a:p>
          <a:p>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986" y="4707812"/>
            <a:ext cx="7802919" cy="1938197"/>
          </a:xfrm>
          <a:prstGeom prst="rect">
            <a:avLst/>
          </a:prstGeom>
          <a:effectLst>
            <a:glow rad="190500">
              <a:schemeClr val="accent1">
                <a:lumMod val="40000"/>
                <a:lumOff val="60000"/>
                <a:alpha val="40000"/>
              </a:schemeClr>
            </a:glo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4049" y="3720354"/>
            <a:ext cx="2787756" cy="2302928"/>
          </a:xfrm>
          <a:prstGeom prst="rect">
            <a:avLst/>
          </a:prstGeom>
          <a:effectLst>
            <a:glow rad="190500">
              <a:schemeClr val="accent1">
                <a:lumMod val="40000"/>
                <a:lumOff val="60000"/>
                <a:alpha val="40000"/>
              </a:schemeClr>
            </a:glo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3984" y="3166361"/>
            <a:ext cx="3240742" cy="2510550"/>
          </a:xfrm>
          <a:prstGeom prst="rect">
            <a:avLst/>
          </a:prstGeom>
          <a:effectLst>
            <a:glow rad="190500">
              <a:schemeClr val="accent1">
                <a:lumMod val="40000"/>
                <a:lumOff val="60000"/>
                <a:alpha val="40000"/>
              </a:schemeClr>
            </a:glo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7694" y="2732895"/>
            <a:ext cx="2415859" cy="1974918"/>
          </a:xfrm>
          <a:prstGeom prst="rect">
            <a:avLst/>
          </a:prstGeom>
          <a:effectLst>
            <a:glow rad="190500">
              <a:schemeClr val="accent1">
                <a:lumMod val="40000"/>
                <a:lumOff val="60000"/>
                <a:alpha val="40000"/>
              </a:schemeClr>
            </a:glow>
          </a:effec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1824" y="1029814"/>
            <a:ext cx="2321729" cy="1937728"/>
          </a:xfrm>
          <a:prstGeom prst="rect">
            <a:avLst/>
          </a:prstGeom>
          <a:effectLst>
            <a:glow rad="139700">
              <a:schemeClr val="accent1">
                <a:lumMod val="40000"/>
                <a:lumOff val="60000"/>
                <a:alpha val="40000"/>
              </a:schemeClr>
            </a:glow>
          </a:effectLst>
        </p:spPr>
      </p:pic>
    </p:spTree>
    <p:extLst>
      <p:ext uri="{BB962C8B-B14F-4D97-AF65-F5344CB8AC3E}">
        <p14:creationId xmlns:p14="http://schemas.microsoft.com/office/powerpoint/2010/main" val="590709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xit" presetSubtype="10" fill="hold" nodeType="clickEffect">
                                  <p:stCondLst>
                                    <p:cond delay="0"/>
                                  </p:stCondLst>
                                  <p:childTnLst>
                                    <p:animEffect transition="out" filter="blinds(horizontal)">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xit" presetSubtype="10" fill="hold" nodeType="clickEffect">
                                  <p:stCondLst>
                                    <p:cond delay="0"/>
                                  </p:stCondLst>
                                  <p:childTnLst>
                                    <p:animEffect transition="out" filter="blinds(horizont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xit" presetSubtype="10" fill="hold" nodeType="clickEffect">
                                  <p:stCondLst>
                                    <p:cond delay="0"/>
                                  </p:stCondLst>
                                  <p:childTnLst>
                                    <p:animEffect transition="out" filter="blinds(horizontal)">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3" presetClass="exit" presetSubtype="10" fill="hold" nodeType="clickEffect">
                                  <p:stCondLst>
                                    <p:cond delay="0"/>
                                  </p:stCondLst>
                                  <p:childTnLst>
                                    <p:animEffect transition="out" filter="blinds(horizontal)">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nodeType="clickEffect">
                                  <p:stCondLst>
                                    <p:cond delay="0"/>
                                  </p:stCondLst>
                                  <p:childTnLst>
                                    <p:set>
                                      <p:cBhvr>
                                        <p:cTn id="63"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 presetClass="entr" presetSubtype="0" fill="hold" nodeType="clickEffect">
                                  <p:stCondLst>
                                    <p:cond delay="0"/>
                                  </p:stCondLst>
                                  <p:childTnLst>
                                    <p:set>
                                      <p:cBhvr>
                                        <p:cTn id="6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7740" y="934746"/>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4747" y="204274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27992" y="369152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descr="Picture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1926" y="973738"/>
            <a:ext cx="5454082" cy="5292306"/>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91540" y="60370"/>
            <a:ext cx="812800" cy="812800"/>
          </a:xfrm>
          <a:prstGeom prst="rect">
            <a:avLst/>
          </a:prstGeom>
          <a:ln>
            <a:solidFill>
              <a:schemeClr val="accent1"/>
            </a:solidFill>
          </a:ln>
        </p:spPr>
      </p:pic>
    </p:spTree>
    <p:extLst>
      <p:ext uri="{BB962C8B-B14F-4D97-AF65-F5344CB8AC3E}">
        <p14:creationId xmlns:p14="http://schemas.microsoft.com/office/powerpoint/2010/main" val="426061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1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4801314"/>
          </a:xfrm>
          <a:prstGeom prst="rect">
            <a:avLst/>
          </a:prstGeom>
          <a:noFill/>
        </p:spPr>
        <p:txBody>
          <a:bodyPr wrap="square" rtlCol="0">
            <a:spAutoFit/>
          </a:bodyPr>
          <a:lstStyle/>
          <a:p>
            <a:r>
              <a:rPr lang="en-US" sz="1700" b="1" dirty="0"/>
              <a:t>Partner A: </a:t>
            </a:r>
            <a:r>
              <a:rPr lang="en-US" sz="1700" dirty="0"/>
              <a:t>They are playing a game. </a:t>
            </a:r>
          </a:p>
          <a:p>
            <a:endParaRPr lang="en-US" sz="1700" dirty="0"/>
          </a:p>
          <a:p>
            <a:endParaRPr lang="en-US" sz="1700" dirty="0"/>
          </a:p>
          <a:p>
            <a:endParaRPr lang="en-US" sz="1700" dirty="0"/>
          </a:p>
          <a:p>
            <a:endParaRPr lang="en-US" sz="1700" dirty="0"/>
          </a:p>
          <a:p>
            <a:r>
              <a:rPr lang="en-US" sz="1700" b="1" dirty="0"/>
              <a:t>Partner A:  </a:t>
            </a:r>
            <a:r>
              <a:rPr lang="en-US" sz="1700" dirty="0"/>
              <a:t>All of them are boys.  What do you notice in the visual text?</a:t>
            </a:r>
            <a:endParaRPr lang="en-US" sz="1700" b="1" dirty="0"/>
          </a:p>
          <a:p>
            <a:endParaRPr lang="en-US" sz="1700" b="1" dirty="0"/>
          </a:p>
          <a:p>
            <a:endParaRPr lang="en-US" sz="1700" b="1" dirty="0"/>
          </a:p>
          <a:p>
            <a:endParaRPr lang="en-US" sz="1700" b="1" dirty="0"/>
          </a:p>
          <a:p>
            <a:endParaRPr lang="en-US" sz="1700" dirty="0"/>
          </a:p>
          <a:p>
            <a:endParaRPr lang="en-US" sz="1700" dirty="0"/>
          </a:p>
          <a:p>
            <a:endParaRPr lang="en-US" sz="1700" dirty="0"/>
          </a:p>
          <a:p>
            <a:endParaRPr lang="en-US" sz="1700" dirty="0"/>
          </a:p>
          <a:p>
            <a:r>
              <a:rPr lang="en-US" sz="1700" b="1" dirty="0"/>
              <a:t>Partner A: </a:t>
            </a:r>
            <a:r>
              <a:rPr lang="en-US" sz="1700" dirty="0"/>
              <a:t>I like basketball. </a:t>
            </a:r>
          </a:p>
          <a:p>
            <a:endParaRPr lang="en-US" sz="1700" dirty="0"/>
          </a:p>
          <a:p>
            <a:endParaRPr lang="en-US" sz="1700" dirty="0"/>
          </a:p>
        </p:txBody>
      </p:sp>
      <p:sp>
        <p:nvSpPr>
          <p:cNvPr id="5" name="TextBox 4"/>
          <p:cNvSpPr txBox="1"/>
          <p:nvPr/>
        </p:nvSpPr>
        <p:spPr>
          <a:xfrm>
            <a:off x="4591715" y="1052160"/>
            <a:ext cx="3619308" cy="4801314"/>
          </a:xfrm>
          <a:prstGeom prst="rect">
            <a:avLst/>
          </a:prstGeom>
          <a:noFill/>
        </p:spPr>
        <p:txBody>
          <a:bodyPr wrap="square" rtlCol="0">
            <a:spAutoFit/>
          </a:bodyPr>
          <a:lstStyle/>
          <a:p>
            <a:endParaRPr lang="en-US" sz="1700" b="1" dirty="0"/>
          </a:p>
          <a:p>
            <a:endParaRPr lang="en-US" sz="1700" b="1" dirty="0"/>
          </a:p>
          <a:p>
            <a:endParaRPr lang="en-US" sz="1700" b="1" dirty="0"/>
          </a:p>
          <a:p>
            <a:endParaRPr lang="en-US" sz="1700" dirty="0"/>
          </a:p>
          <a:p>
            <a:endParaRPr lang="en-US" sz="1700" b="1" dirty="0"/>
          </a:p>
          <a:p>
            <a:r>
              <a:rPr lang="en-US" sz="1700" b="1" dirty="0"/>
              <a:t>Partner B: </a:t>
            </a:r>
            <a:r>
              <a:rPr lang="en-US" sz="1700" dirty="0"/>
              <a:t>Most of the boys are wearing sneakers.</a:t>
            </a:r>
          </a:p>
          <a:p>
            <a:endParaRPr lang="en-US" sz="1700" dirty="0"/>
          </a:p>
          <a:p>
            <a:endParaRPr lang="en-US" sz="1700" dirty="0"/>
          </a:p>
          <a:p>
            <a:endParaRPr lang="en-US" sz="1700" dirty="0"/>
          </a:p>
          <a:p>
            <a:r>
              <a:rPr lang="en-US" sz="1700" b="1" dirty="0"/>
              <a:t>Partner B: </a:t>
            </a:r>
            <a:r>
              <a:rPr lang="en-US" sz="1700" dirty="0"/>
              <a:t>I like to wear shorts when it’s hot. </a:t>
            </a:r>
          </a:p>
          <a:p>
            <a:endParaRPr lang="en-US" sz="1700" dirty="0"/>
          </a:p>
          <a:p>
            <a:endParaRPr lang="en-US" sz="1700" dirty="0"/>
          </a:p>
          <a:p>
            <a:endParaRPr lang="en-US" sz="1700" dirty="0"/>
          </a:p>
          <a:p>
            <a:r>
              <a:rPr lang="en-US" sz="1700" b="1" dirty="0"/>
              <a:t>Partner B</a:t>
            </a:r>
            <a:r>
              <a:rPr lang="en-US" sz="1700" dirty="0"/>
              <a:t>: I like basketball too. </a:t>
            </a:r>
          </a:p>
          <a:p>
            <a:endParaRPr lang="en-US" sz="1700" dirty="0"/>
          </a:p>
          <a:p>
            <a:endParaRPr lang="en-US" sz="17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4942"/>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98094"/>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621792" y="-92075"/>
            <a:ext cx="8229600" cy="1001713"/>
          </a:xfrm>
        </p:spPr>
        <p:txBody>
          <a:bodyPr>
            <a:normAutofit/>
          </a:bodyPr>
          <a:lstStyle/>
          <a:p>
            <a:pPr algn="ctr"/>
            <a:r>
              <a:rPr lang="en-US" sz="2800" b="1" u="sng" dirty="0">
                <a:solidFill>
                  <a:schemeClr val="tx1"/>
                </a:solidFill>
                <a:latin typeface="+mn-lt"/>
              </a:rPr>
              <a:t>REVIEW </a:t>
            </a:r>
            <a:r>
              <a:rPr lang="en-US" sz="2800" b="1" dirty="0">
                <a:solidFill>
                  <a:schemeClr val="tx1"/>
                </a:solidFill>
                <a:latin typeface="+mn-lt"/>
              </a:rPr>
              <a:t>Non-Model</a:t>
            </a:r>
            <a:br>
              <a:rPr lang="en-US" sz="2800" dirty="0">
                <a:solidFill>
                  <a:schemeClr val="tx1"/>
                </a:solidFill>
                <a:latin typeface="+mn-lt"/>
              </a:rPr>
            </a:br>
            <a:r>
              <a:rPr lang="en-US" sz="2800" b="1" dirty="0">
                <a:solidFill>
                  <a:schemeClr val="tx1"/>
                </a:solidFill>
                <a:latin typeface="+mn-lt"/>
              </a:rPr>
              <a:t>What do you notice in the visual text?</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1584646"/>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885077"/>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4077765"/>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1494"/>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21085"/>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02584"/>
            <a:ext cx="1199599" cy="1048469"/>
          </a:xfrm>
          <a:prstGeom prst="rect">
            <a:avLst/>
          </a:prstGeom>
        </p:spPr>
      </p:pic>
      <p:pic>
        <p:nvPicPr>
          <p:cNvPr id="15" name="Picture 1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24315"/>
            <a:ext cx="1199599" cy="1048469"/>
          </a:xfrm>
          <a:prstGeom prst="rect">
            <a:avLst/>
          </a:prstGeom>
        </p:spPr>
      </p:pic>
      <p:pic>
        <p:nvPicPr>
          <p:cNvPr id="16" name="Picture 15"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5187794"/>
            <a:ext cx="948679" cy="957629"/>
          </a:xfrm>
          <a:prstGeom prst="rect">
            <a:avLst/>
          </a:prstGeom>
        </p:spPr>
      </p:pic>
    </p:spTree>
    <p:extLst>
      <p:ext uri="{BB962C8B-B14F-4D97-AF65-F5344CB8AC3E}">
        <p14:creationId xmlns:p14="http://schemas.microsoft.com/office/powerpoint/2010/main" val="53215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6304" y="795338"/>
            <a:ext cx="3581400" cy="2862262"/>
          </a:xfrm>
        </p:spPr>
        <p:txBody>
          <a:bodyPr>
            <a:normAutofit/>
          </a:bodyPr>
          <a:lstStyle/>
          <a:p>
            <a:r>
              <a:rPr lang="en-US" dirty="0">
                <a:solidFill>
                  <a:schemeClr val="tx1"/>
                </a:solidFill>
              </a:rPr>
              <a:t>REVISE </a:t>
            </a:r>
            <a:br>
              <a:rPr lang="en-US" dirty="0">
                <a:solidFill>
                  <a:schemeClr val="tx1"/>
                </a:solidFill>
              </a:rPr>
            </a:br>
            <a:r>
              <a:rPr lang="en-US" dirty="0">
                <a:solidFill>
                  <a:schemeClr val="tx1"/>
                </a:solidFill>
              </a:rPr>
              <a:t>NON-MODEL</a:t>
            </a:r>
          </a:p>
        </p:txBody>
      </p:sp>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4597400" y="287338"/>
            <a:ext cx="4546600" cy="5884862"/>
          </a:xfrm>
          <a:solidFill>
            <a:schemeClr val="bg1"/>
          </a:solidFill>
          <a:ln>
            <a:solidFill>
              <a:schemeClr val="accent1"/>
            </a:solidFill>
          </a:ln>
        </p:spPr>
      </p:pic>
      <p:sp>
        <p:nvSpPr>
          <p:cNvPr id="5" name="TextBox 4"/>
          <p:cNvSpPr txBox="1"/>
          <p:nvPr/>
        </p:nvSpPr>
        <p:spPr>
          <a:xfrm>
            <a:off x="203199" y="6356195"/>
            <a:ext cx="6331415" cy="461665"/>
          </a:xfrm>
          <a:prstGeom prst="rect">
            <a:avLst/>
          </a:prstGeom>
          <a:noFill/>
        </p:spPr>
        <p:txBody>
          <a:bodyPr wrap="square" rtlCol="0">
            <a:spAutoFit/>
          </a:bodyPr>
          <a:lstStyle/>
          <a:p>
            <a:r>
              <a:rPr lang="en-US" sz="2400" b="1" dirty="0">
                <a:solidFill>
                  <a:schemeClr val="bg1"/>
                </a:solidFill>
              </a:rPr>
              <a:t>WHOLE-GROUP/CLASS REVISED NON-MODEL</a:t>
            </a:r>
          </a:p>
        </p:txBody>
      </p:sp>
      <p:sp>
        <p:nvSpPr>
          <p:cNvPr id="6" name="TextBox 5">
            <a:extLst>
              <a:ext uri="{FF2B5EF4-FFF2-40B4-BE49-F238E27FC236}">
                <a16:creationId xmlns:a16="http://schemas.microsoft.com/office/drawing/2014/main" id="{58013AC4-D714-584D-89C5-0661CDA2590D}"/>
              </a:ext>
            </a:extLst>
          </p:cNvPr>
          <p:cNvSpPr txBox="1"/>
          <p:nvPr/>
        </p:nvSpPr>
        <p:spPr>
          <a:xfrm>
            <a:off x="146304" y="5248870"/>
            <a:ext cx="3581400" cy="923330"/>
          </a:xfrm>
          <a:prstGeom prst="rect">
            <a:avLst/>
          </a:prstGeom>
          <a:noFill/>
        </p:spPr>
        <p:txBody>
          <a:bodyPr wrap="square" rtlCol="0">
            <a:spAutoFit/>
          </a:bodyPr>
          <a:lstStyle/>
          <a:p>
            <a:r>
              <a:rPr lang="en-US" b="1" dirty="0"/>
              <a:t>Note to Teacher: </a:t>
            </a:r>
            <a:r>
              <a:rPr lang="en-US" dirty="0"/>
              <a:t>Consult pg. 11 of Start Smart 1.0 Lessons or Teacher Resources at end of Power point</a:t>
            </a:r>
          </a:p>
        </p:txBody>
      </p:sp>
    </p:spTree>
    <p:extLst>
      <p:ext uri="{BB962C8B-B14F-4D97-AF65-F5344CB8AC3E}">
        <p14:creationId xmlns:p14="http://schemas.microsoft.com/office/powerpoint/2010/main" val="8834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7230" y="5654501"/>
            <a:ext cx="7536574" cy="369332"/>
          </a:xfrm>
          <a:prstGeom prst="rect">
            <a:avLst/>
          </a:prstGeom>
          <a:noFill/>
        </p:spPr>
        <p:txBody>
          <a:bodyPr wrap="square" rtlCol="0">
            <a:spAutoFit/>
          </a:bodyPr>
          <a:lstStyle/>
          <a:p>
            <a:r>
              <a:rPr lang="en-US" b="1" dirty="0">
                <a:solidFill>
                  <a:schemeClr val="bg1"/>
                </a:solidFill>
              </a:rPr>
              <a:t>STUDENT PRACTICE</a:t>
            </a:r>
          </a:p>
        </p:txBody>
      </p:sp>
      <p:sp>
        <p:nvSpPr>
          <p:cNvPr id="8" name="Rectangle 7"/>
          <p:cNvSpPr/>
          <p:nvPr/>
        </p:nvSpPr>
        <p:spPr>
          <a:xfrm>
            <a:off x="576462" y="3126736"/>
            <a:ext cx="2674738" cy="2200602"/>
          </a:xfrm>
          <a:prstGeom prst="rect">
            <a:avLst/>
          </a:prstGeom>
        </p:spPr>
        <p:txBody>
          <a:bodyPr wrap="square">
            <a:spAutoFit/>
          </a:bodyPr>
          <a:lstStyle/>
          <a:p>
            <a:r>
              <a:rPr lang="en-US" sz="3200" b="1" dirty="0"/>
              <a:t>Prompt: </a:t>
            </a:r>
          </a:p>
          <a:p>
            <a:r>
              <a:rPr lang="en-US" sz="3200" dirty="0"/>
              <a:t>What do you notice in the visual text?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462"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7" name="Picture 6">
            <a:extLst>
              <a:ext uri="{FF2B5EF4-FFF2-40B4-BE49-F238E27FC236}">
                <a16:creationId xmlns:a16="http://schemas.microsoft.com/office/drawing/2014/main" id="{2F668E6D-4EA7-D646-9D6E-D13958338451}"/>
              </a:ext>
            </a:extLst>
          </p:cNvPr>
          <p:cNvPicPr>
            <a:picLocks noChangeAspect="1"/>
          </p:cNvPicPr>
          <p:nvPr/>
        </p:nvPicPr>
        <p:blipFill rotWithShape="1">
          <a:blip r:embed="rId4"/>
          <a:srcRect l="20924" r="21106"/>
          <a:stretch/>
        </p:blipFill>
        <p:spPr>
          <a:xfrm>
            <a:off x="3534187" y="169419"/>
            <a:ext cx="4695413" cy="6074736"/>
          </a:xfrm>
          <a:prstGeom prst="rect">
            <a:avLst/>
          </a:prstGeom>
        </p:spPr>
      </p:pic>
    </p:spTree>
    <p:extLst>
      <p:ext uri="{BB962C8B-B14F-4D97-AF65-F5344CB8AC3E}">
        <p14:creationId xmlns:p14="http://schemas.microsoft.com/office/powerpoint/2010/main" val="17663765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rPr>
              <a:t>Language Sample Revision-Non-Model</a:t>
            </a:r>
          </a:p>
        </p:txBody>
      </p:sp>
      <p:sp>
        <p:nvSpPr>
          <p:cNvPr id="3" name="Content Placeholder 2"/>
          <p:cNvSpPr>
            <a:spLocks noGrp="1"/>
          </p:cNvSpPr>
          <p:nvPr>
            <p:ph idx="1"/>
          </p:nvPr>
        </p:nvSpPr>
        <p:spPr>
          <a:xfrm>
            <a:off x="822959" y="1845733"/>
            <a:ext cx="7067007" cy="4502815"/>
          </a:xfrm>
        </p:spPr>
        <p:txBody>
          <a:bodyPr>
            <a:normAutofit fontScale="92500" lnSpcReduction="10000"/>
          </a:bodyPr>
          <a:lstStyle/>
          <a:p>
            <a:r>
              <a:rPr lang="en-US" sz="2400" dirty="0">
                <a:solidFill>
                  <a:schemeClr val="tx1"/>
                </a:solidFill>
              </a:rPr>
              <a:t>You will work in a triad: </a:t>
            </a:r>
          </a:p>
          <a:p>
            <a:pPr>
              <a:buFont typeface="Arial" charset="0"/>
              <a:buChar char="•"/>
            </a:pPr>
            <a:r>
              <a:rPr lang="en-US" sz="2400" dirty="0">
                <a:solidFill>
                  <a:schemeClr val="tx1"/>
                </a:solidFill>
              </a:rPr>
              <a:t>Number off from 1-3 to form a triad and select a student who will record the revision of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Read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Orally revise the language sample to improve the conversation</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Use the prompt and response starters for CREATE</a:t>
            </a:r>
          </a:p>
          <a:p>
            <a:pPr>
              <a:buFont typeface="Arial" charset="0"/>
              <a:buChar char="•"/>
            </a:pPr>
            <a:endParaRPr lang="en-US" sz="900" dirty="0">
              <a:solidFill>
                <a:schemeClr val="tx1"/>
              </a:solidFill>
            </a:endParaRPr>
          </a:p>
          <a:p>
            <a:pPr>
              <a:buFont typeface="Arial" charset="0"/>
              <a:buChar char="•"/>
            </a:pPr>
            <a:r>
              <a:rPr lang="en-US" sz="2400" dirty="0">
                <a:solidFill>
                  <a:schemeClr val="tx1"/>
                </a:solidFill>
              </a:rPr>
              <a:t>Be prepared to share out to the class</a:t>
            </a:r>
          </a:p>
        </p:txBody>
      </p:sp>
      <p:pic>
        <p:nvPicPr>
          <p:cNvPr id="5" name="Picture 4" descr="../../../../Desktop/TRIADS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1732" y="380579"/>
            <a:ext cx="1587136" cy="1262806"/>
          </a:xfrm>
          <a:prstGeom prst="roundRect">
            <a:avLst>
              <a:gd name="adj" fmla="val 16667"/>
            </a:avLst>
          </a:prstGeom>
          <a:ln w="63500">
            <a:solidFill>
              <a:srgbClr val="99CB38"/>
            </a:solid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192585" y="6386437"/>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0732" y="6412658"/>
            <a:ext cx="381000" cy="381000"/>
          </a:xfrm>
          <a:prstGeom prst="rect">
            <a:avLst/>
          </a:prstGeom>
        </p:spPr>
      </p:pic>
    </p:spTree>
    <p:extLst>
      <p:ext uri="{BB962C8B-B14F-4D97-AF65-F5344CB8AC3E}">
        <p14:creationId xmlns:p14="http://schemas.microsoft.com/office/powerpoint/2010/main" val="26841802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1"/>
          </p:nvPr>
        </p:nvSpPr>
        <p:spPr>
          <a:xfrm>
            <a:off x="822959" y="1845734"/>
            <a:ext cx="7543801" cy="4453466"/>
          </a:xfrm>
        </p:spPr>
        <p:txBody>
          <a:bodyPr>
            <a:normAutofit fontScale="92500"/>
          </a:bodyPr>
          <a:lstStyle/>
          <a:p>
            <a:r>
              <a:rPr lang="en-US" sz="2600" b="1" dirty="0">
                <a:solidFill>
                  <a:schemeClr val="tx1"/>
                </a:solidFill>
              </a:rPr>
              <a:t>How did we meet today’s objective of using the Constructive Conversation Skill of CREATE?</a:t>
            </a:r>
          </a:p>
          <a:p>
            <a:endParaRPr lang="en-US" sz="900"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the language of the skill?</a:t>
            </a:r>
          </a:p>
          <a:p>
            <a:pPr lvl="2">
              <a:buFont typeface="Wingdings" pitchFamily="2" charset="2"/>
              <a:buChar char="§"/>
            </a:pPr>
            <a:r>
              <a:rPr lang="en-US" sz="2400" dirty="0">
                <a:solidFill>
                  <a:schemeClr val="tx1"/>
                </a:solidFill>
              </a:rPr>
              <a:t>Use your conversation voice?</a:t>
            </a:r>
          </a:p>
          <a:p>
            <a:pPr marL="201168" lvl="1" indent="0">
              <a:buNone/>
            </a:pPr>
            <a:endParaRPr lang="en-US" sz="2400" b="1" dirty="0">
              <a:solidFill>
                <a:schemeClr val="tx1"/>
              </a:solidFill>
            </a:endParaRPr>
          </a:p>
          <a:p>
            <a:pPr marL="0">
              <a:buNone/>
            </a:pPr>
            <a:r>
              <a:rPr lang="en-US" sz="2600" b="1" dirty="0">
                <a:solidFill>
                  <a:schemeClr val="tx1"/>
                </a:solidFill>
              </a:rPr>
              <a:t>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440" y="2739847"/>
            <a:ext cx="1833153" cy="1498567"/>
          </a:xfrm>
          <a:prstGeom prst="rect">
            <a:avLst/>
          </a:prstGeom>
          <a:effectLst>
            <a:glow rad="190500">
              <a:schemeClr val="accent1">
                <a:lumMod val="40000"/>
                <a:lumOff val="60000"/>
                <a:alpha val="40000"/>
              </a:schemeClr>
            </a:glo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3501" y="2734180"/>
            <a:ext cx="1941739" cy="1504234"/>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66066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Start Smart 1.0</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4</a:t>
            </a:r>
            <a:r>
              <a:rPr lang="en-US" sz="4800" baseline="30000" dirty="0">
                <a:solidFill>
                  <a:schemeClr val="tx1"/>
                </a:solidFill>
              </a:rPr>
              <a:t>th</a:t>
            </a:r>
            <a:r>
              <a:rPr lang="en-US" sz="4800" dirty="0">
                <a:solidFill>
                  <a:schemeClr val="tx1"/>
                </a:solidFill>
              </a:rPr>
              <a:t> Grade</a:t>
            </a:r>
          </a:p>
          <a:p>
            <a:r>
              <a:rPr lang="en-US" sz="4800" dirty="0">
                <a:solidFill>
                  <a:schemeClr val="tx1"/>
                </a:solidFill>
              </a:rPr>
              <a:t>Lesson 3</a:t>
            </a:r>
          </a:p>
        </p:txBody>
      </p:sp>
      <p:pic>
        <p:nvPicPr>
          <p:cNvPr id="4" name="Picture 3" descr="Description: LAUSD"/>
          <p:cNvPicPr/>
          <p:nvPr/>
        </p:nvPicPr>
        <p:blipFill>
          <a:blip r:embed="rId3">
            <a:extLst>
              <a:ext uri="{28A0092B-C50C-407E-A947-70E740481C1C}">
                <a14:useLocalDpi xmlns:a14="http://schemas.microsoft.com/office/drawing/2010/main" val="0"/>
              </a:ext>
            </a:extLst>
          </a:blip>
          <a:srcRect/>
          <a:stretch>
            <a:fillRect/>
          </a:stretch>
        </p:blipFill>
        <p:spPr bwMode="auto">
          <a:xfrm>
            <a:off x="822960" y="804395"/>
            <a:ext cx="1405996" cy="1366917"/>
          </a:xfrm>
          <a:prstGeom prst="rect">
            <a:avLst/>
          </a:prstGeom>
          <a:noFill/>
          <a:ln>
            <a:noFill/>
          </a:ln>
        </p:spPr>
      </p:pic>
      <p:pic>
        <p:nvPicPr>
          <p:cNvPr id="5" name="Picture 4"/>
          <p:cNvPicPr>
            <a:picLocks noChangeAspect="1"/>
          </p:cNvPicPr>
          <p:nvPr/>
        </p:nvPicPr>
        <p:blipFill>
          <a:blip r:embed="rId4"/>
          <a:stretch>
            <a:fillRect/>
          </a:stretch>
        </p:blipFill>
        <p:spPr>
          <a:xfrm>
            <a:off x="6804660" y="758952"/>
            <a:ext cx="1562100" cy="1524000"/>
          </a:xfrm>
          <a:prstGeom prst="rect">
            <a:avLst/>
          </a:prstGeom>
        </p:spPr>
      </p:pic>
    </p:spTree>
    <p:extLst>
      <p:ext uri="{BB962C8B-B14F-4D97-AF65-F5344CB8AC3E}">
        <p14:creationId xmlns:p14="http://schemas.microsoft.com/office/powerpoint/2010/main" val="7291526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b="1" dirty="0">
                <a:solidFill>
                  <a:schemeClr val="tx1"/>
                </a:solidFill>
              </a:rPr>
              <a:t>ELD Objective: </a:t>
            </a:r>
            <a:r>
              <a:rPr lang="en-US" sz="2800" dirty="0">
                <a:solidFill>
                  <a:schemeClr val="tx1"/>
                </a:solidFill>
              </a:rPr>
              <a:t>Students will be able to engage in a Constructive Conversation using the Constructive Conversation Skill of </a:t>
            </a:r>
            <a:r>
              <a:rPr lang="en-US" sz="2800" b="1" dirty="0">
                <a:solidFill>
                  <a:schemeClr val="tx1"/>
                </a:solidFill>
              </a:rPr>
              <a:t>CREATE</a:t>
            </a:r>
            <a:r>
              <a:rPr lang="en-US" sz="2800" dirty="0">
                <a:solidFill>
                  <a:schemeClr val="tx1"/>
                </a:solidFill>
              </a:rPr>
              <a:t>, by sharing ideas and taking turns based on a visual text with a partner. </a:t>
            </a:r>
          </a:p>
        </p:txBody>
      </p:sp>
      <p:pic>
        <p:nvPicPr>
          <p:cNvPr id="5" name="image21.png">
            <a:extLst>
              <a:ext uri="{FF2B5EF4-FFF2-40B4-BE49-F238E27FC236}">
                <a16:creationId xmlns:a16="http://schemas.microsoft.com/office/drawing/2014/main" id="{2A5FD31E-69AF-8149-956C-BED4EADB0858}"/>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31380710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207" y="202747"/>
            <a:ext cx="4561953" cy="5954665"/>
          </a:xfrm>
          <a:prstGeom prst="rect">
            <a:avLst/>
          </a:prstGeom>
        </p:spPr>
      </p:pic>
      <p:sp>
        <p:nvSpPr>
          <p:cNvPr id="7" name="Rectangle 6"/>
          <p:cNvSpPr/>
          <p:nvPr/>
        </p:nvSpPr>
        <p:spPr>
          <a:xfrm>
            <a:off x="4714239" y="2712720"/>
            <a:ext cx="1869441" cy="163576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41269" y="4511040"/>
            <a:ext cx="4042411" cy="115824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159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a:extLst>
              <a:ext uri="{FF2B5EF4-FFF2-40B4-BE49-F238E27FC236}">
                <a16:creationId xmlns:a16="http://schemas.microsoft.com/office/drawing/2014/main" id="{9B85B382-8A04-1A46-940B-E8B4E77BDDD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415991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4550" y="179388"/>
            <a:ext cx="4474900" cy="5841036"/>
          </a:xfrm>
          <a:prstGeom prst="rect">
            <a:avLst/>
          </a:prstGeom>
        </p:spPr>
      </p:pic>
      <p:sp>
        <p:nvSpPr>
          <p:cNvPr id="6" name="Rectangle 5"/>
          <p:cNvSpPr/>
          <p:nvPr/>
        </p:nvSpPr>
        <p:spPr>
          <a:xfrm>
            <a:off x="2580640" y="857896"/>
            <a:ext cx="1888636"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74725" y="857896"/>
            <a:ext cx="1847995"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811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4504" t="8122" r="6396" b="43529"/>
          <a:stretch>
            <a:fillRect/>
          </a:stretch>
        </p:blipFill>
        <p:spPr>
          <a:xfrm>
            <a:off x="508000" y="508000"/>
            <a:ext cx="8166100" cy="5753100"/>
          </a:xfrm>
          <a:ln w="38100">
            <a:solidFill>
              <a:srgbClr val="0000FF"/>
            </a:solidFill>
            <a:miter lim="800000"/>
            <a:headEnd/>
            <a:tailEnd/>
          </a:ln>
        </p:spPr>
      </p:pic>
    </p:spTree>
    <p:extLst>
      <p:ext uri="{BB962C8B-B14F-4D97-AF65-F5344CB8AC3E}">
        <p14:creationId xmlns:p14="http://schemas.microsoft.com/office/powerpoint/2010/main" val="10058097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2361" y="6316125"/>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272361" y="3131131"/>
            <a:ext cx="2075395" cy="2693045"/>
          </a:xfrm>
          <a:prstGeom prst="rect">
            <a:avLst/>
          </a:prstGeom>
        </p:spPr>
        <p:txBody>
          <a:bodyPr wrap="square">
            <a:spAutoFit/>
          </a:bodyPr>
          <a:lstStyle/>
          <a:p>
            <a:r>
              <a:rPr lang="en-US" sz="3200" b="1" dirty="0"/>
              <a:t>Prompt: </a:t>
            </a:r>
          </a:p>
          <a:p>
            <a:r>
              <a:rPr lang="en-US" sz="3200" dirty="0"/>
              <a:t>What do you notice in the visual text?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361" y="971408"/>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7" name="Picture 6" descr="Picture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9386" y="898256"/>
            <a:ext cx="6200077" cy="5260457"/>
          </a:xfrm>
          <a:prstGeom prst="rect">
            <a:avLst/>
          </a:prstGeom>
        </p:spPr>
      </p:pic>
    </p:spTree>
    <p:extLst>
      <p:ext uri="{BB962C8B-B14F-4D97-AF65-F5344CB8AC3E}">
        <p14:creationId xmlns:p14="http://schemas.microsoft.com/office/powerpoint/2010/main" val="2104855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3356" y="825018"/>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0363" y="1933014"/>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27992" y="350864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descr="Picture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3619" y="1002559"/>
            <a:ext cx="5441440" cy="502048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91540" y="67839"/>
            <a:ext cx="812800" cy="812800"/>
          </a:xfrm>
          <a:prstGeom prst="rect">
            <a:avLst/>
          </a:prstGeom>
          <a:ln>
            <a:solidFill>
              <a:schemeClr val="accent1"/>
            </a:solidFill>
          </a:ln>
        </p:spPr>
      </p:pic>
    </p:spTree>
    <p:extLst>
      <p:ext uri="{BB962C8B-B14F-4D97-AF65-F5344CB8AC3E}">
        <p14:creationId xmlns:p14="http://schemas.microsoft.com/office/powerpoint/2010/main" val="102971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44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4801314"/>
          </a:xfrm>
          <a:prstGeom prst="rect">
            <a:avLst/>
          </a:prstGeom>
          <a:noFill/>
        </p:spPr>
        <p:txBody>
          <a:bodyPr wrap="square" rtlCol="0">
            <a:spAutoFit/>
          </a:bodyPr>
          <a:lstStyle/>
          <a:p>
            <a:r>
              <a:rPr lang="en-US" sz="1700" b="1" dirty="0"/>
              <a:t>Partner A: </a:t>
            </a:r>
            <a:r>
              <a:rPr lang="en-US" sz="1700" dirty="0"/>
              <a:t>I notice children who are gathered around a man.  What do you notice?</a:t>
            </a:r>
          </a:p>
          <a:p>
            <a:endParaRPr lang="en-US" sz="1700" dirty="0"/>
          </a:p>
          <a:p>
            <a:endParaRPr lang="en-US" sz="1700" dirty="0"/>
          </a:p>
          <a:p>
            <a:r>
              <a:rPr lang="en-US" sz="1700" b="1" dirty="0"/>
              <a:t>Partner A:  </a:t>
            </a:r>
            <a:r>
              <a:rPr lang="en-US" sz="1700" dirty="0"/>
              <a:t>I notice a man.  What do you notice?</a:t>
            </a:r>
            <a:endParaRPr lang="en-US" sz="1700" b="1" dirty="0"/>
          </a:p>
          <a:p>
            <a:endParaRPr lang="en-US" sz="1700" b="1" dirty="0"/>
          </a:p>
          <a:p>
            <a:endParaRPr lang="en-US" sz="1700" b="1" dirty="0"/>
          </a:p>
          <a:p>
            <a:endParaRPr lang="en-US" sz="1700" b="1" dirty="0"/>
          </a:p>
          <a:p>
            <a:r>
              <a:rPr lang="en-US" sz="1700" b="1" dirty="0"/>
              <a:t>Partner A: </a:t>
            </a:r>
            <a:r>
              <a:rPr lang="en-US" sz="1700" dirty="0"/>
              <a:t>I notice they are all wearing the same shirt.  What do you notice?</a:t>
            </a:r>
          </a:p>
          <a:p>
            <a:endParaRPr lang="en-US" sz="1700" dirty="0"/>
          </a:p>
          <a:p>
            <a:endParaRPr lang="en-US" sz="1700" dirty="0"/>
          </a:p>
          <a:p>
            <a:endParaRPr lang="en-US" sz="1700" dirty="0"/>
          </a:p>
          <a:p>
            <a:r>
              <a:rPr lang="en-US" sz="1700" b="1" dirty="0"/>
              <a:t>Partner A: </a:t>
            </a:r>
            <a:r>
              <a:rPr lang="en-US" sz="1700" dirty="0"/>
              <a:t>I notice they are outside.  What do you notice?</a:t>
            </a:r>
          </a:p>
        </p:txBody>
      </p:sp>
      <p:sp>
        <p:nvSpPr>
          <p:cNvPr id="5" name="TextBox 4"/>
          <p:cNvSpPr txBox="1"/>
          <p:nvPr/>
        </p:nvSpPr>
        <p:spPr>
          <a:xfrm>
            <a:off x="4591715" y="1052160"/>
            <a:ext cx="3619308" cy="4801314"/>
          </a:xfrm>
          <a:prstGeom prst="rect">
            <a:avLst/>
          </a:prstGeom>
          <a:noFill/>
        </p:spPr>
        <p:txBody>
          <a:bodyPr wrap="square" rtlCol="0">
            <a:spAutoFit/>
          </a:bodyPr>
          <a:lstStyle/>
          <a:p>
            <a:r>
              <a:rPr lang="en-US" sz="1700" b="1" dirty="0"/>
              <a:t>Partner B:  </a:t>
            </a:r>
            <a:r>
              <a:rPr lang="en-US" sz="1700" dirty="0"/>
              <a:t>I notice a soccer ball.  What do you notice?</a:t>
            </a:r>
          </a:p>
          <a:p>
            <a:endParaRPr lang="en-US" sz="1700" dirty="0"/>
          </a:p>
          <a:p>
            <a:endParaRPr lang="en-US" sz="1700" b="1" dirty="0"/>
          </a:p>
          <a:p>
            <a:endParaRPr lang="en-US" sz="1700" b="1" dirty="0"/>
          </a:p>
          <a:p>
            <a:r>
              <a:rPr lang="en-US" sz="1700" b="1" dirty="0"/>
              <a:t>Partner B: </a:t>
            </a:r>
            <a:r>
              <a:rPr lang="en-US" sz="1700" dirty="0"/>
              <a:t>I notice children and a man.  What else do you notice?</a:t>
            </a:r>
          </a:p>
          <a:p>
            <a:endParaRPr lang="en-US" sz="1700" dirty="0"/>
          </a:p>
          <a:p>
            <a:endParaRPr lang="en-US" sz="1700" dirty="0"/>
          </a:p>
          <a:p>
            <a:endParaRPr lang="en-US" sz="1700" dirty="0"/>
          </a:p>
          <a:p>
            <a:r>
              <a:rPr lang="en-US" sz="1700" b="1" dirty="0"/>
              <a:t>Partner B: </a:t>
            </a:r>
            <a:r>
              <a:rPr lang="en-US" sz="1700" dirty="0"/>
              <a:t>I notice six children.  What do you notice?</a:t>
            </a:r>
          </a:p>
          <a:p>
            <a:endParaRPr lang="en-US" sz="1700" dirty="0"/>
          </a:p>
          <a:p>
            <a:endParaRPr lang="en-US" sz="1700" dirty="0"/>
          </a:p>
          <a:p>
            <a:endParaRPr lang="en-US" sz="1700" dirty="0"/>
          </a:p>
          <a:p>
            <a:endParaRPr lang="en-US" sz="1700" dirty="0"/>
          </a:p>
          <a:p>
            <a:r>
              <a:rPr lang="en-US" sz="1700" b="1" dirty="0"/>
              <a:t>Partner B</a:t>
            </a:r>
            <a:r>
              <a:rPr lang="en-US" sz="1700" dirty="0"/>
              <a:t>: I notice a man wearing a whistle.</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585216" y="0"/>
            <a:ext cx="8229600" cy="1001713"/>
          </a:xfrm>
        </p:spPr>
        <p:txBody>
          <a:bodyPr>
            <a:normAutofit/>
          </a:bodyPr>
          <a:lstStyle/>
          <a:p>
            <a:pPr algn="ctr"/>
            <a:r>
              <a:rPr lang="en-US" sz="2800" b="1" u="sng" dirty="0">
                <a:solidFill>
                  <a:schemeClr val="tx1"/>
                </a:solidFill>
                <a:latin typeface="+mn-lt"/>
              </a:rPr>
              <a:t>Visual Text </a:t>
            </a:r>
            <a:r>
              <a:rPr lang="en-US" sz="2800" b="1" dirty="0">
                <a:solidFill>
                  <a:schemeClr val="tx1"/>
                </a:solidFill>
                <a:latin typeface="+mn-lt"/>
              </a:rPr>
              <a:t>Model</a:t>
            </a:r>
            <a:br>
              <a:rPr lang="en-US" sz="2800" dirty="0">
                <a:solidFill>
                  <a:schemeClr val="tx1"/>
                </a:solidFill>
                <a:latin typeface="+mn-lt"/>
              </a:rPr>
            </a:br>
            <a:r>
              <a:rPr lang="en-US" sz="2800" b="1" dirty="0">
                <a:solidFill>
                  <a:schemeClr val="tx1"/>
                </a:solidFill>
                <a:latin typeface="+mn-lt"/>
              </a:rPr>
              <a:t>What do you notice in the visual text?</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09671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397141"/>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4589829"/>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96710"/>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06301"/>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87800"/>
            <a:ext cx="1199599" cy="1048469"/>
          </a:xfrm>
          <a:prstGeom prst="rect">
            <a:avLst/>
          </a:prstGeom>
        </p:spPr>
      </p:pic>
    </p:spTree>
    <p:extLst>
      <p:ext uri="{BB962C8B-B14F-4D97-AF65-F5344CB8AC3E}">
        <p14:creationId xmlns:p14="http://schemas.microsoft.com/office/powerpoint/2010/main" val="329545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4504" t="8122" r="6396" b="43529"/>
          <a:stretch>
            <a:fillRect/>
          </a:stretch>
        </p:blipFill>
        <p:spPr>
          <a:xfrm>
            <a:off x="508000" y="508000"/>
            <a:ext cx="8166100" cy="5753100"/>
          </a:xfrm>
          <a:ln w="38100">
            <a:solidFill>
              <a:srgbClr val="0000FF"/>
            </a:solidFill>
            <a:miter lim="800000"/>
            <a:headEnd/>
            <a:tailEnd/>
          </a:ln>
        </p:spPr>
      </p:pic>
    </p:spTree>
    <p:extLst>
      <p:ext uri="{BB962C8B-B14F-4D97-AF65-F5344CB8AC3E}">
        <p14:creationId xmlns:p14="http://schemas.microsoft.com/office/powerpoint/2010/main" val="2404485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9932" y="751866"/>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6939" y="185986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27992" y="350864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descr="Picture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3619" y="1002559"/>
            <a:ext cx="5441440" cy="502048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91540" y="106373"/>
            <a:ext cx="812800" cy="812800"/>
          </a:xfrm>
          <a:prstGeom prst="rect">
            <a:avLst/>
          </a:prstGeom>
          <a:ln>
            <a:solidFill>
              <a:schemeClr val="accent1"/>
            </a:solidFill>
          </a:ln>
        </p:spPr>
      </p:pic>
    </p:spTree>
    <p:extLst>
      <p:ext uri="{BB962C8B-B14F-4D97-AF65-F5344CB8AC3E}">
        <p14:creationId xmlns:p14="http://schemas.microsoft.com/office/powerpoint/2010/main" val="56878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37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29137" y="893499"/>
            <a:ext cx="3392116" cy="5847755"/>
          </a:xfrm>
          <a:prstGeom prst="rect">
            <a:avLst/>
          </a:prstGeom>
          <a:noFill/>
        </p:spPr>
        <p:txBody>
          <a:bodyPr wrap="square" rtlCol="0">
            <a:spAutoFit/>
          </a:bodyPr>
          <a:lstStyle/>
          <a:p>
            <a:r>
              <a:rPr lang="en-US" sz="1700" b="1" dirty="0"/>
              <a:t>Partner A: </a:t>
            </a:r>
            <a:r>
              <a:rPr lang="en-US" sz="1700" dirty="0"/>
              <a:t>I see kids in the picture. </a:t>
            </a:r>
          </a:p>
          <a:p>
            <a:endParaRPr lang="en-US" sz="1700" dirty="0"/>
          </a:p>
          <a:p>
            <a:endParaRPr lang="en-US" sz="1700" dirty="0"/>
          </a:p>
          <a:p>
            <a:endParaRPr lang="en-US" sz="1700" dirty="0"/>
          </a:p>
          <a:p>
            <a:endParaRPr lang="en-US" sz="1700" dirty="0"/>
          </a:p>
          <a:p>
            <a:r>
              <a:rPr lang="en-US" sz="1700" b="1" dirty="0"/>
              <a:t>Partner A:  </a:t>
            </a:r>
            <a:r>
              <a:rPr lang="en-US" sz="1700" dirty="0"/>
              <a:t>I notice they are playing soccer.  What do you see?</a:t>
            </a:r>
            <a:endParaRPr lang="en-US" sz="1700" b="1" dirty="0"/>
          </a:p>
          <a:p>
            <a:endParaRPr lang="en-US" sz="1700" b="1" dirty="0"/>
          </a:p>
          <a:p>
            <a:endParaRPr lang="en-US" sz="1700" b="1" dirty="0"/>
          </a:p>
          <a:p>
            <a:endParaRPr lang="en-US" sz="1700" b="1" dirty="0"/>
          </a:p>
          <a:p>
            <a:endParaRPr lang="en-US" sz="1700" dirty="0"/>
          </a:p>
          <a:p>
            <a:endParaRPr lang="en-US" sz="1700" dirty="0"/>
          </a:p>
          <a:p>
            <a:endParaRPr lang="en-US" sz="1700" dirty="0"/>
          </a:p>
          <a:p>
            <a:endParaRPr lang="en-US" sz="1700" dirty="0"/>
          </a:p>
          <a:p>
            <a:endParaRPr lang="en-US" sz="1700" dirty="0"/>
          </a:p>
          <a:p>
            <a:r>
              <a:rPr lang="en-US" sz="1700" b="1" dirty="0"/>
              <a:t>Partner A: </a:t>
            </a:r>
            <a:r>
              <a:rPr lang="en-US" sz="1700" dirty="0"/>
              <a:t>I love to play soccer.</a:t>
            </a:r>
          </a:p>
          <a:p>
            <a:endParaRPr lang="en-US" sz="1700" dirty="0"/>
          </a:p>
          <a:p>
            <a:endParaRPr lang="en-US" sz="1700" dirty="0"/>
          </a:p>
          <a:p>
            <a:r>
              <a:rPr lang="en-US" sz="1700" b="1" dirty="0"/>
              <a:t>Partner A: </a:t>
            </a:r>
            <a:r>
              <a:rPr lang="en-US" sz="1700" dirty="0"/>
              <a:t>I notice a man.  He’s a coach </a:t>
            </a:r>
          </a:p>
          <a:p>
            <a:endParaRPr lang="en-US" sz="1700" dirty="0"/>
          </a:p>
          <a:p>
            <a:endParaRPr lang="en-US" sz="1700" dirty="0"/>
          </a:p>
        </p:txBody>
      </p:sp>
      <p:sp>
        <p:nvSpPr>
          <p:cNvPr id="5" name="TextBox 4"/>
          <p:cNvSpPr txBox="1"/>
          <p:nvPr/>
        </p:nvSpPr>
        <p:spPr>
          <a:xfrm>
            <a:off x="4548582" y="848995"/>
            <a:ext cx="3619308" cy="6109364"/>
          </a:xfrm>
          <a:prstGeom prst="rect">
            <a:avLst/>
          </a:prstGeom>
          <a:noFill/>
        </p:spPr>
        <p:txBody>
          <a:bodyPr wrap="square" rtlCol="0">
            <a:spAutoFit/>
          </a:bodyPr>
          <a:lstStyle/>
          <a:p>
            <a:endParaRPr lang="en-US" sz="1700" b="1" dirty="0"/>
          </a:p>
          <a:p>
            <a:endParaRPr lang="en-US" sz="1700" b="1" dirty="0"/>
          </a:p>
          <a:p>
            <a:endParaRPr lang="en-US" sz="1700" b="1" dirty="0"/>
          </a:p>
          <a:p>
            <a:endParaRPr lang="en-US" sz="1700" dirty="0"/>
          </a:p>
          <a:p>
            <a:endParaRPr lang="en-US" sz="1700" b="1" dirty="0"/>
          </a:p>
          <a:p>
            <a:r>
              <a:rPr lang="en-US" sz="1700" b="1" dirty="0"/>
              <a:t>Partner B: </a:t>
            </a:r>
            <a:r>
              <a:rPr lang="en-US" sz="1700" dirty="0"/>
              <a:t>I see a soccer ball.  What else do you notice?</a:t>
            </a:r>
          </a:p>
          <a:p>
            <a:endParaRPr lang="en-US" sz="1700" dirty="0"/>
          </a:p>
          <a:p>
            <a:endParaRPr lang="en-US" sz="1700" dirty="0"/>
          </a:p>
          <a:p>
            <a:endParaRPr lang="en-US" sz="1700" dirty="0"/>
          </a:p>
          <a:p>
            <a:r>
              <a:rPr lang="en-US" sz="1700" b="1" dirty="0"/>
              <a:t>Partner B: </a:t>
            </a:r>
            <a:r>
              <a:rPr lang="en-US" sz="1700" dirty="0"/>
              <a:t>I notice a ball too.  </a:t>
            </a:r>
          </a:p>
          <a:p>
            <a:endParaRPr lang="en-US" sz="1700" dirty="0"/>
          </a:p>
          <a:p>
            <a:endParaRPr lang="en-US" sz="1700" dirty="0"/>
          </a:p>
          <a:p>
            <a:endParaRPr lang="en-US" sz="1700" dirty="0"/>
          </a:p>
          <a:p>
            <a:endParaRPr lang="en-US" sz="1700" dirty="0"/>
          </a:p>
          <a:p>
            <a:r>
              <a:rPr lang="en-US" sz="1700" b="1" dirty="0"/>
              <a:t>Partner B</a:t>
            </a:r>
            <a:r>
              <a:rPr lang="en-US" sz="1700" dirty="0"/>
              <a:t>: They are wearing uniforms. </a:t>
            </a:r>
          </a:p>
          <a:p>
            <a:endParaRPr lang="en-US" sz="1700" dirty="0"/>
          </a:p>
          <a:p>
            <a:endParaRPr lang="en-US" sz="1700" dirty="0"/>
          </a:p>
          <a:p>
            <a:r>
              <a:rPr lang="en-US" sz="1700" b="1" dirty="0"/>
              <a:t>Partner B</a:t>
            </a:r>
            <a:r>
              <a:rPr lang="en-US" sz="1700" dirty="0"/>
              <a:t>: I play with a team.  What else do you notice in the visual text?</a:t>
            </a:r>
          </a:p>
          <a:p>
            <a:endParaRPr lang="en-US" sz="17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8366"/>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88366"/>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585216" y="-152717"/>
            <a:ext cx="8229600" cy="1001712"/>
          </a:xfrm>
        </p:spPr>
        <p:txBody>
          <a:bodyPr>
            <a:normAutofit/>
          </a:bodyPr>
          <a:lstStyle/>
          <a:p>
            <a:pPr algn="ctr"/>
            <a:r>
              <a:rPr lang="en-US" sz="2800" b="1" u="sng" dirty="0">
                <a:solidFill>
                  <a:schemeClr val="tx1"/>
                </a:solidFill>
                <a:latin typeface="+mn-lt"/>
              </a:rPr>
              <a:t>Visual Text </a:t>
            </a:r>
            <a:r>
              <a:rPr lang="en-US" sz="2800" b="1" dirty="0">
                <a:solidFill>
                  <a:schemeClr val="tx1"/>
                </a:solidFill>
                <a:latin typeface="+mn-lt"/>
              </a:rPr>
              <a:t>Non-Model</a:t>
            </a:r>
            <a:br>
              <a:rPr lang="en-US" sz="2800" dirty="0">
                <a:solidFill>
                  <a:schemeClr val="tx1"/>
                </a:solidFill>
                <a:latin typeface="+mn-lt"/>
              </a:rPr>
            </a:br>
            <a:r>
              <a:rPr lang="en-US" sz="2800" b="1" dirty="0">
                <a:solidFill>
                  <a:schemeClr val="tx1"/>
                </a:solidFill>
                <a:latin typeface="+mn-lt"/>
              </a:rPr>
              <a:t>What do you notice in the visual text?</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1474918"/>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775349"/>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968037"/>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4918"/>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84509"/>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66008"/>
            <a:ext cx="1199599" cy="1048469"/>
          </a:xfrm>
          <a:prstGeom prst="rect">
            <a:avLst/>
          </a:prstGeom>
        </p:spPr>
      </p:pic>
      <p:pic>
        <p:nvPicPr>
          <p:cNvPr id="15" name="Picture 1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87739"/>
            <a:ext cx="1199599" cy="1048469"/>
          </a:xfrm>
          <a:prstGeom prst="rect">
            <a:avLst/>
          </a:prstGeom>
        </p:spPr>
      </p:pic>
      <p:pic>
        <p:nvPicPr>
          <p:cNvPr id="16" name="Picture 15"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5321" y="5253884"/>
            <a:ext cx="948679" cy="957629"/>
          </a:xfrm>
          <a:prstGeom prst="rect">
            <a:avLst/>
          </a:prstGeom>
        </p:spPr>
      </p:pic>
    </p:spTree>
    <p:extLst>
      <p:ext uri="{BB962C8B-B14F-4D97-AF65-F5344CB8AC3E}">
        <p14:creationId xmlns:p14="http://schemas.microsoft.com/office/powerpoint/2010/main" val="17092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5083" y="2326572"/>
            <a:ext cx="4848924" cy="3570208"/>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you needs four CREATE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your CREATE ideas.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7535" y="2441256"/>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5271" y="2441256"/>
            <a:ext cx="1672397" cy="2078616"/>
          </a:xfrm>
          <a:prstGeom prst="rect">
            <a:avLst/>
          </a:prstGeom>
          <a:ln w="12700">
            <a:solidFill>
              <a:schemeClr val="tx1"/>
            </a:solidFill>
          </a:ln>
        </p:spPr>
      </p:pic>
      <p:sp>
        <p:nvSpPr>
          <p:cNvPr id="13" name="TextBox 12"/>
          <p:cNvSpPr txBox="1"/>
          <p:nvPr/>
        </p:nvSpPr>
        <p:spPr>
          <a:xfrm>
            <a:off x="5477535" y="1262422"/>
            <a:ext cx="3435472" cy="106182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PROPMT: </a:t>
            </a:r>
          </a:p>
          <a:p>
            <a:pPr algn="ctr"/>
            <a:r>
              <a:rPr lang="en-US" sz="2100" dirty="0">
                <a:solidFill>
                  <a:schemeClr val="tx1"/>
                </a:solidFill>
              </a:rPr>
              <a:t>What do you notice in the visual text? </a:t>
            </a:r>
            <a:endParaRPr lang="en-US" sz="2100" dirty="0"/>
          </a:p>
        </p:txBody>
      </p:sp>
      <p:sp>
        <p:nvSpPr>
          <p:cNvPr id="3" name="Rectangle 2"/>
          <p:cNvSpPr/>
          <p:nvPr/>
        </p:nvSpPr>
        <p:spPr>
          <a:xfrm>
            <a:off x="5364007" y="4632591"/>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812925" y="203200"/>
            <a:ext cx="7331075"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146" y="5338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5429" y="1505220"/>
            <a:ext cx="2004463" cy="1394733"/>
          </a:xfrm>
          <a:prstGeom prst="rect">
            <a:avLst/>
          </a:prstGeom>
        </p:spPr>
      </p:pic>
    </p:spTree>
    <p:extLst>
      <p:ext uri="{BB962C8B-B14F-4D97-AF65-F5344CB8AC3E}">
        <p14:creationId xmlns:p14="http://schemas.microsoft.com/office/powerpoint/2010/main" val="391069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dissolve">
                                      <p:cBhvr>
                                        <p:cTn id="19" dur="500"/>
                                        <p:tgtEl>
                                          <p:spTgt spid="5">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5">
                                            <p:txEl>
                                              <p:pRg st="7" end="7"/>
                                            </p:txEl>
                                          </p:spTgt>
                                        </p:tgtEl>
                                        <p:attrNameLst>
                                          <p:attrName>style.visibility</p:attrName>
                                        </p:attrNameLst>
                                      </p:cBhvr>
                                      <p:to>
                                        <p:strVal val="visible"/>
                                      </p:to>
                                    </p:set>
                                    <p:animEffect transition="in" filter="dissolve">
                                      <p:cBhvr>
                                        <p:cTn id="24" dur="500"/>
                                        <p:tgtEl>
                                          <p:spTgt spid="5">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dissolve">
                                      <p:cBhvr>
                                        <p:cTn id="29" dur="500"/>
                                        <p:tgtEl>
                                          <p:spTgt spid="13">
                                            <p:txEl>
                                              <p:pRg st="0" end="0"/>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dissolve">
                                      <p:cBhvr>
                                        <p:cTn id="32" dur="500"/>
                                        <p:tgtEl>
                                          <p:spTgt spid="13">
                                            <p:txEl>
                                              <p:pRg st="1" end="1"/>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dissolve">
                                      <p:cBhvr>
                                        <p:cTn id="35" dur="500"/>
                                        <p:tgtEl>
                                          <p:spTgt spid="8"/>
                                        </p:tgtEl>
                                      </p:cBhvr>
                                    </p:animEffect>
                                  </p:childTnLst>
                                </p:cTn>
                              </p:par>
                              <p:par>
                                <p:cTn id="36" presetID="9"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dissolve">
                                      <p:cBhvr>
                                        <p:cTn id="38" dur="500"/>
                                        <p:tgtEl>
                                          <p:spTgt spid="10"/>
                                        </p:tgtEl>
                                      </p:cBhvr>
                                    </p:animEffect>
                                  </p:childTnLst>
                                </p:cTn>
                              </p:par>
                              <p:par>
                                <p:cTn id="39" presetID="9" presetClass="entr" presetSubtype="0" fill="hold" nodeType="with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dissolve">
                                      <p:cBhvr>
                                        <p:cTn id="41" dur="500"/>
                                        <p:tgtEl>
                                          <p:spTgt spid="3">
                                            <p:txEl>
                                              <p:pRg st="1" end="1"/>
                                            </p:txEl>
                                          </p:spTgt>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13">
                                            <p:bg/>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3">
                                            <p:txEl>
                                              <p:pRg st="0" end="0"/>
                                            </p:txEl>
                                          </p:spTgt>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9600" y="52289"/>
            <a:ext cx="6715040" cy="1215717"/>
          </a:xfrm>
          <a:prstGeom prst="rect">
            <a:avLst/>
          </a:prstGeom>
        </p:spPr>
        <p:txBody>
          <a:bodyPr wrap="square">
            <a:spAutoFit/>
          </a:bodyPr>
          <a:lstStyle/>
          <a:p>
            <a:pPr algn="ctr"/>
            <a:r>
              <a:rPr lang="en-US" sz="3200" b="1" dirty="0"/>
              <a:t>Prompt: </a:t>
            </a:r>
            <a:r>
              <a:rPr lang="en-US" sz="3200" dirty="0"/>
              <a:t>What do you notice in the visual text?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1876" y="175661"/>
            <a:ext cx="1160995" cy="968972"/>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pic>
        <p:nvPicPr>
          <p:cNvPr id="11" name="Picture 10">
            <a:extLst>
              <a:ext uri="{FF2B5EF4-FFF2-40B4-BE49-F238E27FC236}">
                <a16:creationId xmlns:a16="http://schemas.microsoft.com/office/drawing/2014/main" id="{43CE0992-FB5C-3946-A53C-40FCC1DAD6F2}"/>
              </a:ext>
            </a:extLst>
          </p:cNvPr>
          <p:cNvPicPr>
            <a:picLocks noChangeAspect="1"/>
          </p:cNvPicPr>
          <p:nvPr/>
        </p:nvPicPr>
        <p:blipFill>
          <a:blip r:embed="rId5"/>
          <a:stretch>
            <a:fillRect/>
          </a:stretch>
        </p:blipFill>
        <p:spPr>
          <a:xfrm>
            <a:off x="940034" y="1285027"/>
            <a:ext cx="7263931" cy="4837689"/>
          </a:xfrm>
          <a:prstGeom prst="rect">
            <a:avLst/>
          </a:prstGeom>
        </p:spPr>
      </p:pic>
    </p:spTree>
    <p:extLst>
      <p:ext uri="{BB962C8B-B14F-4D97-AF65-F5344CB8AC3E}">
        <p14:creationId xmlns:p14="http://schemas.microsoft.com/office/powerpoint/2010/main" val="42641298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841245"/>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52994" y="2075017"/>
            <a:ext cx="4883783" cy="1245940"/>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solidFill>
                  <a:schemeClr val="tx1"/>
                </a:solidFill>
              </a:rPr>
              <a:t>What do you notice in the visual text? </a:t>
            </a:r>
            <a:endParaRPr lang="en-US" sz="28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7" y="692786"/>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1011322"/>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5" name="Content Placeholder 3">
            <a:extLst>
              <a:ext uri="{FF2B5EF4-FFF2-40B4-BE49-F238E27FC236}">
                <a16:creationId xmlns:a16="http://schemas.microsoft.com/office/drawing/2014/main" id="{5E4DAC92-59E7-F44B-B41B-F5598FBCAE91}"/>
              </a:ext>
            </a:extLst>
          </p:cNvPr>
          <p:cNvPicPr>
            <a:picLocks noChangeAspect="1"/>
          </p:cNvPicPr>
          <p:nvPr/>
        </p:nvPicPr>
        <p:blipFill>
          <a:blip r:embed="rId7">
            <a:extLst>
              <a:ext uri="{28A0092B-C50C-407E-A947-70E740481C1C}">
                <a14:useLocalDpi xmlns:a14="http://schemas.microsoft.com/office/drawing/2010/main" val="0"/>
              </a:ext>
            </a:extLst>
          </a:blip>
          <a:srcRect l="4504" t="8122" r="6396" b="43529"/>
          <a:stretch>
            <a:fillRect/>
          </a:stretch>
        </p:blipFill>
        <p:spPr>
          <a:xfrm>
            <a:off x="192168" y="2059859"/>
            <a:ext cx="5036777" cy="3956896"/>
          </a:xfrm>
          <a:prstGeom prst="rect">
            <a:avLst/>
          </a:prstGeom>
          <a:solidFill>
            <a:schemeClr val="bg1"/>
          </a:solidFill>
          <a:ln w="38100">
            <a:solidFill>
              <a:srgbClr val="0000FF"/>
            </a:solidFill>
            <a:miter lim="800000"/>
            <a:headEnd/>
            <a:tailEnd/>
          </a:ln>
        </p:spPr>
      </p:pic>
      <p:pic>
        <p:nvPicPr>
          <p:cNvPr id="16" name="Picture 15">
            <a:extLst>
              <a:ext uri="{FF2B5EF4-FFF2-40B4-BE49-F238E27FC236}">
                <a16:creationId xmlns:a16="http://schemas.microsoft.com/office/drawing/2014/main" id="{9E4DF4CD-299E-5642-A01C-2E6CFCA20E02}"/>
              </a:ext>
            </a:extLst>
          </p:cNvPr>
          <p:cNvPicPr>
            <a:picLocks noChangeAspect="1"/>
          </p:cNvPicPr>
          <p:nvPr/>
        </p:nvPicPr>
        <p:blipFill rotWithShape="1">
          <a:blip r:embed="rId8"/>
          <a:srcRect l="35743" r="6584"/>
          <a:stretch/>
        </p:blipFill>
        <p:spPr>
          <a:xfrm>
            <a:off x="5340716" y="2027987"/>
            <a:ext cx="3450846" cy="3984907"/>
          </a:xfrm>
          <a:prstGeom prst="rect">
            <a:avLst/>
          </a:prstGeom>
        </p:spPr>
      </p:pic>
    </p:spTree>
    <p:extLst>
      <p:ext uri="{BB962C8B-B14F-4D97-AF65-F5344CB8AC3E}">
        <p14:creationId xmlns:p14="http://schemas.microsoft.com/office/powerpoint/2010/main" val="100410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350369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1"/>
                </a:solidFill>
                <a:latin typeface="+mn-lt"/>
              </a:rPr>
              <a:t>Model Creating Class Constructive Conversation Poster</a:t>
            </a:r>
          </a:p>
        </p:txBody>
      </p:sp>
      <p:pic>
        <p:nvPicPr>
          <p:cNvPr id="3" name="Picture 2" descr="Picture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9588" y="1949406"/>
            <a:ext cx="5537201" cy="4291437"/>
          </a:xfrm>
          <a:prstGeom prst="rect">
            <a:avLst/>
          </a:prstGeom>
        </p:spPr>
      </p:pic>
      <p:sp>
        <p:nvSpPr>
          <p:cNvPr id="4" name="Rectangle 3"/>
          <p:cNvSpPr/>
          <p:nvPr/>
        </p:nvSpPr>
        <p:spPr>
          <a:xfrm>
            <a:off x="4594860" y="1855160"/>
            <a:ext cx="2951929" cy="1560393"/>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009588" y="4706470"/>
            <a:ext cx="5537201" cy="1534373"/>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rot="19298316">
            <a:off x="1523247" y="3346146"/>
            <a:ext cx="6143224" cy="1107996"/>
          </a:xfrm>
          <a:prstGeom prst="rect">
            <a:avLst/>
          </a:prstGeom>
          <a:noFill/>
        </p:spPr>
        <p:txBody>
          <a:bodyPr wrap="square" rtlCol="0">
            <a:spAutoFit/>
          </a:bodyPr>
          <a:lstStyle/>
          <a:p>
            <a:pPr algn="ctr"/>
            <a:r>
              <a:rPr lang="en-US" sz="6600" dirty="0">
                <a:solidFill>
                  <a:srgbClr val="FF0000"/>
                </a:solidFill>
              </a:rPr>
              <a:t>Sample</a:t>
            </a:r>
          </a:p>
        </p:txBody>
      </p:sp>
    </p:spTree>
    <p:extLst>
      <p:ext uri="{BB962C8B-B14F-4D97-AF65-F5344CB8AC3E}">
        <p14:creationId xmlns:p14="http://schemas.microsoft.com/office/powerpoint/2010/main" val="3966520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8-26 at 2.45.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40" y="209006"/>
            <a:ext cx="5415144" cy="58768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713357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6402B-D7EC-CF4F-B7EF-1E0F3A46F854}"/>
              </a:ext>
            </a:extLst>
          </p:cNvPr>
          <p:cNvSpPr>
            <a:spLocks noGrp="1"/>
          </p:cNvSpPr>
          <p:nvPr>
            <p:ph type="ctrTitle"/>
          </p:nvPr>
        </p:nvSpPr>
        <p:spPr/>
        <p:txBody>
          <a:bodyPr/>
          <a:lstStyle/>
          <a:p>
            <a:r>
              <a:rPr lang="en-US" dirty="0"/>
              <a:t>Teacher Resources</a:t>
            </a:r>
          </a:p>
        </p:txBody>
      </p:sp>
      <p:sp>
        <p:nvSpPr>
          <p:cNvPr id="3" name="Subtitle 2">
            <a:extLst>
              <a:ext uri="{FF2B5EF4-FFF2-40B4-BE49-F238E27FC236}">
                <a16:creationId xmlns:a16="http://schemas.microsoft.com/office/drawing/2014/main" id="{ADC87F34-A001-3140-A948-A11497D82B4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2751659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395F2-EF50-1D45-9F05-92E60413C020}"/>
              </a:ext>
            </a:extLst>
          </p:cNvPr>
          <p:cNvSpPr>
            <a:spLocks noGrp="1"/>
          </p:cNvSpPr>
          <p:nvPr>
            <p:ph type="title" idx="4294967295"/>
          </p:nvPr>
        </p:nvSpPr>
        <p:spPr>
          <a:xfrm>
            <a:off x="772886" y="330881"/>
            <a:ext cx="7543800" cy="646112"/>
          </a:xfrm>
        </p:spPr>
        <p:txBody>
          <a:bodyPr>
            <a:normAutofit fontScale="90000"/>
          </a:bodyPr>
          <a:lstStyle/>
          <a:p>
            <a:pPr algn="ctr"/>
            <a:r>
              <a:rPr lang="en-US"/>
              <a:t>CREATE Non-Model Revision</a:t>
            </a:r>
            <a:endParaRPr lang="en-US" dirty="0"/>
          </a:p>
        </p:txBody>
      </p:sp>
      <p:pic>
        <p:nvPicPr>
          <p:cNvPr id="4" name="Picture 3">
            <a:extLst>
              <a:ext uri="{FF2B5EF4-FFF2-40B4-BE49-F238E27FC236}">
                <a16:creationId xmlns:a16="http://schemas.microsoft.com/office/drawing/2014/main" id="{291D1B34-9216-2E4C-902A-41E8C2EB2E4B}"/>
              </a:ext>
            </a:extLst>
          </p:cNvPr>
          <p:cNvPicPr>
            <a:picLocks noChangeAspect="1"/>
          </p:cNvPicPr>
          <p:nvPr/>
        </p:nvPicPr>
        <p:blipFill>
          <a:blip r:embed="rId3"/>
          <a:stretch>
            <a:fillRect/>
          </a:stretch>
        </p:blipFill>
        <p:spPr>
          <a:xfrm>
            <a:off x="0" y="976993"/>
            <a:ext cx="4321972" cy="5593140"/>
          </a:xfrm>
          <a:prstGeom prst="rect">
            <a:avLst/>
          </a:prstGeom>
        </p:spPr>
      </p:pic>
      <p:pic>
        <p:nvPicPr>
          <p:cNvPr id="6" name="Picture 5">
            <a:extLst>
              <a:ext uri="{FF2B5EF4-FFF2-40B4-BE49-F238E27FC236}">
                <a16:creationId xmlns:a16="http://schemas.microsoft.com/office/drawing/2014/main" id="{BD50B069-83B1-C641-92F9-9D29DF4BCB8D}"/>
              </a:ext>
            </a:extLst>
          </p:cNvPr>
          <p:cNvPicPr>
            <a:picLocks noChangeAspect="1"/>
          </p:cNvPicPr>
          <p:nvPr/>
        </p:nvPicPr>
        <p:blipFill>
          <a:blip r:embed="rId4"/>
          <a:stretch>
            <a:fillRect/>
          </a:stretch>
        </p:blipFill>
        <p:spPr>
          <a:xfrm>
            <a:off x="4544415" y="976994"/>
            <a:ext cx="4321972" cy="5593140"/>
          </a:xfrm>
          <a:prstGeom prst="rect">
            <a:avLst/>
          </a:prstGeom>
        </p:spPr>
      </p:pic>
    </p:spTree>
    <p:extLst>
      <p:ext uri="{BB962C8B-B14F-4D97-AF65-F5344CB8AC3E}">
        <p14:creationId xmlns:p14="http://schemas.microsoft.com/office/powerpoint/2010/main" val="123793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960" y="228208"/>
            <a:ext cx="8575040" cy="1450757"/>
          </a:xfrm>
        </p:spPr>
        <p:txBody>
          <a:bodyPr/>
          <a:lstStyle/>
          <a:p>
            <a:r>
              <a:rPr lang="en-US" b="1" dirty="0">
                <a:solidFill>
                  <a:schemeClr val="tx1"/>
                </a:solidFill>
              </a:rPr>
              <a:t>Hand Gesture and Phrase- CREATE</a:t>
            </a:r>
          </a:p>
        </p:txBody>
      </p:sp>
      <p:pic>
        <p:nvPicPr>
          <p:cNvPr id="6" name="Picture 5" descr="picture 2015-08-03 at 3.48.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3466" y="3447917"/>
            <a:ext cx="2550798" cy="27153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3985211" y="1600200"/>
            <a:ext cx="4747309" cy="1754326"/>
          </a:xfrm>
          <a:prstGeom prst="rect">
            <a:avLst/>
          </a:prstGeom>
          <a:noFill/>
        </p:spPr>
        <p:txBody>
          <a:bodyPr wrap="square" rtlCol="0">
            <a:spAutoFit/>
          </a:bodyPr>
          <a:lstStyle/>
          <a:p>
            <a:pPr algn="ctr"/>
            <a:r>
              <a:rPr lang="en-US" sz="5400" b="1" dirty="0">
                <a:cs typeface="Arial"/>
              </a:rPr>
              <a:t>Sharing Our Ideas</a:t>
            </a:r>
          </a:p>
        </p:txBody>
      </p:sp>
      <p:pic>
        <p:nvPicPr>
          <p:cNvPr id="5" name="Picture 4"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1126832" y="2743199"/>
            <a:ext cx="3174999" cy="70471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223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4504" t="8122" r="6396" b="43529"/>
          <a:stretch>
            <a:fillRect/>
          </a:stretch>
        </p:blipFill>
        <p:spPr>
          <a:xfrm>
            <a:off x="508000" y="508000"/>
            <a:ext cx="8166100" cy="5753100"/>
          </a:xfrm>
          <a:ln w="38100">
            <a:solidFill>
              <a:srgbClr val="0000FF"/>
            </a:solidFill>
            <a:miter lim="800000"/>
            <a:headEnd/>
            <a:tailEnd/>
          </a:ln>
        </p:spPr>
      </p:pic>
    </p:spTree>
    <p:extLst>
      <p:ext uri="{BB962C8B-B14F-4D97-AF65-F5344CB8AC3E}">
        <p14:creationId xmlns:p14="http://schemas.microsoft.com/office/powerpoint/2010/main" val="1739588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302710" y="3126793"/>
            <a:ext cx="2369262" cy="2200602"/>
          </a:xfrm>
          <a:prstGeom prst="rect">
            <a:avLst/>
          </a:prstGeom>
        </p:spPr>
        <p:txBody>
          <a:bodyPr wrap="square">
            <a:spAutoFit/>
          </a:bodyPr>
          <a:lstStyle/>
          <a:p>
            <a:r>
              <a:rPr lang="en-US" sz="3200" b="1" dirty="0"/>
              <a:t>Prompt: </a:t>
            </a:r>
          </a:p>
          <a:p>
            <a:r>
              <a:rPr lang="en-US" sz="3200" dirty="0"/>
              <a:t>What do you notice in the visual text?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576"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7" name="Picture 6" descr="Picture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7015" y="898161"/>
            <a:ext cx="6110868" cy="5307539"/>
          </a:xfrm>
          <a:prstGeom prst="rect">
            <a:avLst/>
          </a:prstGeom>
        </p:spPr>
      </p:pic>
    </p:spTree>
    <p:extLst>
      <p:ext uri="{BB962C8B-B14F-4D97-AF65-F5344CB8AC3E}">
        <p14:creationId xmlns:p14="http://schemas.microsoft.com/office/powerpoint/2010/main" val="286275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7992" y="781730"/>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514" y="1859861"/>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27992" y="3508646"/>
            <a:ext cx="2872408" cy="2726917"/>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algn="ctr"/>
            <a:endParaRPr lang="en-US" sz="8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2800" dirty="0"/>
          </a:p>
        </p:txBody>
      </p:sp>
      <p:pic>
        <p:nvPicPr>
          <p:cNvPr id="7" name="Picture 6" descr="Picture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1926" y="943258"/>
            <a:ext cx="5454082" cy="5292306"/>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60217" y="52641"/>
            <a:ext cx="812800" cy="812800"/>
          </a:xfrm>
          <a:prstGeom prst="rect">
            <a:avLst/>
          </a:prstGeom>
          <a:ln>
            <a:solidFill>
              <a:schemeClr val="accent1"/>
            </a:solidFill>
          </a:ln>
        </p:spPr>
      </p:pic>
    </p:spTree>
    <p:extLst>
      <p:ext uri="{BB962C8B-B14F-4D97-AF65-F5344CB8AC3E}">
        <p14:creationId xmlns:p14="http://schemas.microsoft.com/office/powerpoint/2010/main" val="732445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61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8" grpId="0" animBg="1"/>
    </p:bldLst>
  </p:timing>
</p:sld>
</file>

<file path=ppt/theme/theme1.xml><?xml version="1.0" encoding="utf-8"?>
<a:theme xmlns:a="http://schemas.openxmlformats.org/drawingml/2006/main" name="Retrospect">
  <a:themeElements>
    <a:clrScheme name="Custom 8">
      <a:dk1>
        <a:srgbClr val="000000"/>
      </a:dk1>
      <a:lt1>
        <a:srgbClr val="FFFFFF"/>
      </a:lt1>
      <a:dk2>
        <a:srgbClr val="455F51"/>
      </a:dk2>
      <a:lt2>
        <a:srgbClr val="E3DED1"/>
      </a:lt2>
      <a:accent1>
        <a:srgbClr val="0096FF"/>
      </a:accent1>
      <a:accent2>
        <a:srgbClr val="0432FF"/>
      </a:accent2>
      <a:accent3>
        <a:srgbClr val="FF9300"/>
      </a:accent3>
      <a:accent4>
        <a:srgbClr val="0432FF"/>
      </a:accent4>
      <a:accent5>
        <a:srgbClr val="521B92"/>
      </a:accent5>
      <a:accent6>
        <a:srgbClr val="0096FF"/>
      </a:accent6>
      <a:hlink>
        <a:srgbClr val="FEFB00"/>
      </a:hlink>
      <a:folHlink>
        <a:srgbClr val="93510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Start Smart 1.0 3rd Grade CREATE</Template>
  <TotalTime>2383</TotalTime>
  <Words>5412</Words>
  <Application>Microsoft Macintosh PowerPoint</Application>
  <PresentationFormat>On-screen Show (4:3)</PresentationFormat>
  <Paragraphs>725</Paragraphs>
  <Slides>53</Slides>
  <Notes>52</Notes>
  <HiddenSlides>0</HiddenSlides>
  <MMClips>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ＭＳ Ｐゴシック</vt:lpstr>
      <vt:lpstr>Arial</vt:lpstr>
      <vt:lpstr>Avenir Black</vt:lpstr>
      <vt:lpstr>Avenir Book</vt:lpstr>
      <vt:lpstr>Calibri</vt:lpstr>
      <vt:lpstr>Calibri Light</vt:lpstr>
      <vt:lpstr>Wingdings</vt:lpstr>
      <vt:lpstr>Retrospect</vt:lpstr>
      <vt:lpstr>Start Smart 1.0</vt:lpstr>
      <vt:lpstr>ELD Objective</vt:lpstr>
      <vt:lpstr>PowerPoint Presentation</vt:lpstr>
      <vt:lpstr>PowerPoint Presentation</vt:lpstr>
      <vt:lpstr>Conversation Norms</vt:lpstr>
      <vt:lpstr>Hand Gesture and Phrase- CREATE</vt:lpstr>
      <vt:lpstr>PowerPoint Presentation</vt:lpstr>
      <vt:lpstr>PowerPoint Presentation</vt:lpstr>
      <vt:lpstr>PowerPoint Presentation</vt:lpstr>
      <vt:lpstr>Visual Text Model What do you notice in the visual text?</vt:lpstr>
      <vt:lpstr>PowerPoint Presentation</vt:lpstr>
      <vt:lpstr>PowerPoint Presentation</vt:lpstr>
      <vt:lpstr>Visual Text Non-Model What do you notice in the visual text?</vt:lpstr>
      <vt:lpstr>Constructive Conversation Game</vt:lpstr>
      <vt:lpstr>PowerPoint Presentation</vt:lpstr>
      <vt:lpstr>PowerPoint Presentation</vt:lpstr>
      <vt:lpstr>WRAP-UP</vt:lpstr>
      <vt:lpstr>Start Smart 1.0</vt:lpstr>
      <vt:lpstr>ELD Objective</vt:lpstr>
      <vt:lpstr>PowerPoint Presentation</vt:lpstr>
      <vt:lpstr>Conversation Norms</vt:lpstr>
      <vt:lpstr>Hand Gesture and Phrase- CREATE</vt:lpstr>
      <vt:lpstr>Prompt and Response Starters</vt:lpstr>
      <vt:lpstr>PowerPoint Presentation</vt:lpstr>
      <vt:lpstr>PowerPoint Presentation</vt:lpstr>
      <vt:lpstr>PowerPoint Presentation</vt:lpstr>
      <vt:lpstr>What makes this a model conversation?</vt:lpstr>
      <vt:lpstr>Understanding the Skill: CREATE</vt:lpstr>
      <vt:lpstr>PowerPoint Presentation</vt:lpstr>
      <vt:lpstr>PowerPoint Presentation</vt:lpstr>
      <vt:lpstr>REVIEW Non-Model What do you notice in the visual text?</vt:lpstr>
      <vt:lpstr>REVISE  NON-MODEL</vt:lpstr>
      <vt:lpstr>PowerPoint Presentation</vt:lpstr>
      <vt:lpstr>Language Sample Revision-Non-Model</vt:lpstr>
      <vt:lpstr>WRAP-UP</vt:lpstr>
      <vt:lpstr>Start Smart 1.0</vt:lpstr>
      <vt:lpstr>ELD Objective</vt:lpstr>
      <vt:lpstr>PowerPoint Presentation</vt:lpstr>
      <vt:lpstr>Conversation Norms</vt:lpstr>
      <vt:lpstr>PowerPoint Presentation</vt:lpstr>
      <vt:lpstr>PowerPoint Presentation</vt:lpstr>
      <vt:lpstr>PowerPoint Presentation</vt:lpstr>
      <vt:lpstr>Visual Text Model What do you notice in the visual text?</vt:lpstr>
      <vt:lpstr>PowerPoint Presentation</vt:lpstr>
      <vt:lpstr>PowerPoint Presentation</vt:lpstr>
      <vt:lpstr>Visual Text Non-Model What do you notice in the visual text?</vt:lpstr>
      <vt:lpstr>Constructive Conversation Game</vt:lpstr>
      <vt:lpstr>PowerPoint Presentation</vt:lpstr>
      <vt:lpstr>PowerPoint Presentation</vt:lpstr>
      <vt:lpstr>Model Creating Class Constructive Conversation Poster</vt:lpstr>
      <vt:lpstr>PowerPoint Presentation</vt:lpstr>
      <vt:lpstr>Teacher Resources</vt:lpstr>
      <vt:lpstr>CREATE Non-Model Revision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 Smart 1.0 (revised)</dc:title>
  <dc:creator>Juana</dc:creator>
  <cp:lastModifiedBy>Lai, David</cp:lastModifiedBy>
  <cp:revision>74</cp:revision>
  <dcterms:created xsi:type="dcterms:W3CDTF">2016-08-22T15:49:57Z</dcterms:created>
  <dcterms:modified xsi:type="dcterms:W3CDTF">2019-09-04T21:51:50Z</dcterms:modified>
</cp:coreProperties>
</file>